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3" r:id="rId3"/>
    <p:sldId id="294" r:id="rId4"/>
    <p:sldId id="291" r:id="rId5"/>
    <p:sldId id="292" r:id="rId6"/>
    <p:sldId id="293" r:id="rId7"/>
    <p:sldId id="273" r:id="rId8"/>
    <p:sldId id="288" r:id="rId9"/>
    <p:sldId id="289" r:id="rId10"/>
    <p:sldId id="259" r:id="rId11"/>
    <p:sldId id="269" r:id="rId12"/>
    <p:sldId id="279" r:id="rId13"/>
    <p:sldId id="267" r:id="rId14"/>
    <p:sldId id="268" r:id="rId15"/>
    <p:sldId id="271" r:id="rId16"/>
    <p:sldId id="284" r:id="rId17"/>
    <p:sldId id="261" r:id="rId18"/>
    <p:sldId id="258" r:id="rId19"/>
    <p:sldId id="283" r:id="rId20"/>
    <p:sldId id="257" r:id="rId21"/>
    <p:sldId id="278" r:id="rId22"/>
    <p:sldId id="277" r:id="rId23"/>
    <p:sldId id="276" r:id="rId24"/>
    <p:sldId id="281" r:id="rId25"/>
    <p:sldId id="280" r:id="rId26"/>
    <p:sldId id="262" r:id="rId27"/>
    <p:sldId id="286" r:id="rId28"/>
    <p:sldId id="287" r:id="rId29"/>
    <p:sldId id="295" r:id="rId30"/>
    <p:sldId id="290" r:id="rId31"/>
    <p:sldId id="282" r:id="rId32"/>
    <p:sldId id="275" r:id="rId33"/>
    <p:sldId id="260"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B217BA-D3E6-4F0D-A628-586B0C6ED184}">
          <p14:sldIdLst>
            <p14:sldId id="256"/>
            <p14:sldId id="263"/>
          </p14:sldIdLst>
        </p14:section>
        <p14:section name="Untitled Section" id="{B57001C0-1FD1-4652-B64F-3B6C12B2E276}">
          <p14:sldIdLst>
            <p14:sldId id="294"/>
            <p14:sldId id="291"/>
            <p14:sldId id="292"/>
            <p14:sldId id="293"/>
          </p14:sldIdLst>
        </p14:section>
        <p14:section name="Untitled Section" id="{B7A26B64-30C1-4421-9EB8-D247B46F372E}">
          <p14:sldIdLst>
            <p14:sldId id="273"/>
            <p14:sldId id="288"/>
            <p14:sldId id="289"/>
            <p14:sldId id="259"/>
            <p14:sldId id="269"/>
            <p14:sldId id="279"/>
            <p14:sldId id="267"/>
            <p14:sldId id="268"/>
            <p14:sldId id="271"/>
            <p14:sldId id="284"/>
            <p14:sldId id="261"/>
            <p14:sldId id="258"/>
            <p14:sldId id="283"/>
            <p14:sldId id="257"/>
            <p14:sldId id="278"/>
            <p14:sldId id="277"/>
            <p14:sldId id="276"/>
            <p14:sldId id="281"/>
            <p14:sldId id="280"/>
            <p14:sldId id="262"/>
            <p14:sldId id="286"/>
            <p14:sldId id="287"/>
            <p14:sldId id="295"/>
            <p14:sldId id="290"/>
            <p14:sldId id="282"/>
            <p14:sldId id="275"/>
            <p14:sldId id="2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54" autoAdjust="0"/>
    <p:restoredTop sz="40904" autoAdjust="0"/>
  </p:normalViewPr>
  <p:slideViewPr>
    <p:cSldViewPr>
      <p:cViewPr>
        <p:scale>
          <a:sx n="50" d="100"/>
          <a:sy n="50" d="100"/>
        </p:scale>
        <p:origin x="-3372" y="-72"/>
      </p:cViewPr>
      <p:guideLst>
        <p:guide orient="horz" pos="2160"/>
        <p:guide pos="2880"/>
      </p:guideLst>
    </p:cSldViewPr>
  </p:slideViewPr>
  <p:notesTextViewPr>
    <p:cViewPr>
      <p:scale>
        <a:sx n="1" d="1"/>
        <a:sy n="1" d="1"/>
      </p:scale>
      <p:origin x="0" y="0"/>
    </p:cViewPr>
  </p:notesTextViewPr>
  <p:sorterViewPr>
    <p:cViewPr>
      <p:scale>
        <a:sx n="100" d="100"/>
        <a:sy n="100" d="100"/>
      </p:scale>
      <p:origin x="0" y="18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B56F67-A1CF-41BE-862C-FDEAEC6A7A93}" type="datetimeFigureOut">
              <a:rPr lang="en-US" smtClean="0"/>
              <a:t>11/12/2011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5CDB15-0812-4556-87A8-81FA9B889290}" type="slidenum">
              <a:rPr lang="en-US" smtClean="0"/>
              <a:t>‹#›</a:t>
            </a:fld>
            <a:endParaRPr lang="en-US"/>
          </a:p>
        </p:txBody>
      </p:sp>
    </p:spTree>
    <p:extLst>
      <p:ext uri="{BB962C8B-B14F-4D97-AF65-F5344CB8AC3E}">
        <p14:creationId xmlns:p14="http://schemas.microsoft.com/office/powerpoint/2010/main" val="148290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recognitionheroes.com/wp-content/uploads/2011/01/Teacher-with-Discipline-Written-on-Board-for-Blog.jp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hacks.mozilla.org/author/cheilman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hacks.mozilla.org/2011/01/ecmascript-5-strict-mode-in-firefox-4/"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oreilly.com/catalog/9780596806767/"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www.manning.com/bibeault/" TargetMode="External"/><Relationship Id="rId5" Type="http://schemas.openxmlformats.org/officeDocument/2006/relationships/hyperlink" Target="http://eloquentjavascript.net/" TargetMode="External"/><Relationship Id="rId4" Type="http://schemas.openxmlformats.org/officeDocument/2006/relationships/hyperlink" Target="http://oreilly.com/catalog/9780596517748"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flickr.com/photos/alshepmcr/4298593016/sizes/l/in/photostrea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flickr.com/photos/qwrrty/149827235/sizes/o/in/photostrea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1</a:t>
            </a:fld>
            <a:endParaRPr lang="en-US"/>
          </a:p>
        </p:txBody>
      </p:sp>
    </p:spTree>
    <p:extLst>
      <p:ext uri="{BB962C8B-B14F-4D97-AF65-F5344CB8AC3E}">
        <p14:creationId xmlns:p14="http://schemas.microsoft.com/office/powerpoint/2010/main" val="3973712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JavaScript</a:t>
            </a:r>
            <a:r>
              <a:rPr lang="en-US" baseline="0" dirty="0" smtClean="0"/>
              <a:t> mean to you? </a:t>
            </a:r>
          </a:p>
          <a:p>
            <a:endParaRPr lang="en-US" baseline="0" dirty="0" smtClean="0"/>
          </a:p>
          <a:p>
            <a:pPr marL="171450" indent="-171450">
              <a:buFont typeface="Arial" pitchFamily="34" charset="0"/>
              <a:buChar char="•"/>
            </a:pPr>
            <a:r>
              <a:rPr lang="en-US" baseline="0" dirty="0" smtClean="0"/>
              <a:t>Do you consider yourself a Ninja?</a:t>
            </a:r>
          </a:p>
          <a:p>
            <a:pPr marL="171450" indent="-171450">
              <a:buFont typeface="Arial" pitchFamily="34" charset="0"/>
              <a:buChar char="•"/>
            </a:pPr>
            <a:r>
              <a:rPr lang="en-US" baseline="0" dirty="0" smtClean="0"/>
              <a:t>Do you consider yourself a framework developer or consumer?</a:t>
            </a:r>
          </a:p>
          <a:p>
            <a:pPr marL="171450" indent="-171450">
              <a:buFont typeface="Arial" pitchFamily="34" charset="0"/>
              <a:buChar char="•"/>
            </a:pPr>
            <a:r>
              <a:rPr lang="en-US" baseline="0" dirty="0" smtClean="0"/>
              <a:t>Or are you just passionate about JavaScript?</a:t>
            </a:r>
          </a:p>
          <a:p>
            <a:endParaRPr lang="en-US" baseline="0" dirty="0" smtClean="0"/>
          </a:p>
          <a:p>
            <a:r>
              <a:rPr lang="en-US" baseline="0" dirty="0" smtClean="0"/>
              <a:t>Regardless, with everything going on in the web space today, it’s a great time to reboot your JavaScript skills. </a:t>
            </a:r>
          </a:p>
          <a:p>
            <a:endParaRPr lang="en-US" baseline="0" dirty="0" smtClean="0"/>
          </a:p>
          <a:p>
            <a:endParaRPr lang="en-US" baseline="0" dirty="0" smtClean="0"/>
          </a:p>
          <a:p>
            <a:endParaRPr lang="en-US" baseline="0" dirty="0" smtClean="0"/>
          </a:p>
          <a:p>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taken from: http://www.flickr.com/photos/donkeyhotey/5666065982/sizes/l/in/photostream/</a:t>
            </a:r>
          </a:p>
          <a:p>
            <a:endParaRPr lang="en-US" baseline="0" dirty="0" smtClean="0"/>
          </a:p>
        </p:txBody>
      </p:sp>
      <p:sp>
        <p:nvSpPr>
          <p:cNvPr id="4" name="Slide Number Placeholder 3"/>
          <p:cNvSpPr>
            <a:spLocks noGrp="1"/>
          </p:cNvSpPr>
          <p:nvPr>
            <p:ph type="sldNum" sz="quarter" idx="10"/>
          </p:nvPr>
        </p:nvSpPr>
        <p:spPr/>
        <p:txBody>
          <a:bodyPr/>
          <a:lstStyle/>
          <a:p>
            <a:fld id="{9D5CDB15-0812-4556-87A8-81FA9B889290}" type="slidenum">
              <a:rPr lang="en-US" smtClean="0"/>
              <a:t>14</a:t>
            </a:fld>
            <a:endParaRPr lang="en-US"/>
          </a:p>
        </p:txBody>
      </p:sp>
    </p:spTree>
    <p:extLst>
      <p:ext uri="{BB962C8B-B14F-4D97-AF65-F5344CB8AC3E}">
        <p14:creationId xmlns:p14="http://schemas.microsoft.com/office/powerpoint/2010/main" val="4150475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a:t>
            </a:r>
            <a:r>
              <a:rPr lang="en-US" baseline="0" dirty="0" smtClean="0"/>
              <a:t> really just want to focus on three key areas. Some which are so bleeding edge there still in flux to others that are part of </a:t>
            </a:r>
            <a:r>
              <a:rPr lang="en-US" baseline="0" dirty="0" err="1" smtClean="0"/>
              <a:t>ECMAScript</a:t>
            </a:r>
            <a:r>
              <a:rPr lang="en-US" baseline="0" dirty="0" smtClean="0"/>
              <a:t> 5.</a:t>
            </a:r>
            <a:r>
              <a:rPr lang="en-US" baseline="0" dirty="0"/>
              <a:t> </a:t>
            </a:r>
            <a:endParaRPr lang="en-US" baseline="0" dirty="0" smtClean="0"/>
          </a:p>
          <a:p>
            <a:endParaRPr lang="en-US" baseline="0" dirty="0" smtClean="0"/>
          </a:p>
          <a:p>
            <a:r>
              <a:rPr lang="en-US" baseline="0" dirty="0" smtClean="0"/>
              <a:t>My goals is you walk out with a few new tools in your toolbox with a brief look into the future.</a:t>
            </a:r>
          </a:p>
        </p:txBody>
      </p:sp>
      <p:sp>
        <p:nvSpPr>
          <p:cNvPr id="4" name="Slide Number Placeholder 3"/>
          <p:cNvSpPr>
            <a:spLocks noGrp="1"/>
          </p:cNvSpPr>
          <p:nvPr>
            <p:ph type="sldNum" sz="quarter" idx="10"/>
          </p:nvPr>
        </p:nvSpPr>
        <p:spPr/>
        <p:txBody>
          <a:bodyPr/>
          <a:lstStyle/>
          <a:p>
            <a:fld id="{9D5CDB15-0812-4556-87A8-81FA9B889290}" type="slidenum">
              <a:rPr lang="en-US" smtClean="0"/>
              <a:t>15</a:t>
            </a:fld>
            <a:endParaRPr lang="en-US"/>
          </a:p>
        </p:txBody>
      </p:sp>
    </p:spTree>
    <p:extLst>
      <p:ext uri="{BB962C8B-B14F-4D97-AF65-F5344CB8AC3E}">
        <p14:creationId xmlns:p14="http://schemas.microsoft.com/office/powerpoint/2010/main" val="2696504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a:t>
            </a:r>
            <a:r>
              <a:rPr lang="en-US" baseline="0" dirty="0" smtClean="0"/>
              <a:t> start talking about Coors. </a:t>
            </a:r>
            <a:r>
              <a:rPr lang="en-US" dirty="0" err="1" smtClean="0"/>
              <a:t>Opps</a:t>
            </a:r>
            <a:r>
              <a:rPr lang="en-US" dirty="0" smtClean="0"/>
              <a:t>,</a:t>
            </a:r>
            <a:r>
              <a:rPr lang="en-US" baseline="0" dirty="0" smtClean="0"/>
              <a:t> wrong CORS, but now you’re thirsty huh.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16</a:t>
            </a:fld>
            <a:endParaRPr lang="en-US"/>
          </a:p>
        </p:txBody>
      </p:sp>
    </p:spTree>
    <p:extLst>
      <p:ext uri="{BB962C8B-B14F-4D97-AF65-F5344CB8AC3E}">
        <p14:creationId xmlns:p14="http://schemas.microsoft.com/office/powerpoint/2010/main" val="138653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taken from: http://farm5.static.flickr.com/4011/4225640715_1c81841a11_m.jpg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17</a:t>
            </a:fld>
            <a:endParaRPr lang="en-US"/>
          </a:p>
        </p:txBody>
      </p:sp>
    </p:spTree>
    <p:extLst>
      <p:ext uri="{BB962C8B-B14F-4D97-AF65-F5344CB8AC3E}">
        <p14:creationId xmlns:p14="http://schemas.microsoft.com/office/powerpoint/2010/main" val="92268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taken from:</a:t>
            </a:r>
            <a:r>
              <a:rPr lang="en-US" baseline="0" dirty="0" smtClean="0"/>
              <a:t> </a:t>
            </a:r>
            <a:r>
              <a:rPr lang="en-US" dirty="0" smtClean="0"/>
              <a:t>http://blogs.sitepointstatic.com/images/tech/133-javascript-serialization.jpg</a:t>
            </a:r>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18</a:t>
            </a:fld>
            <a:endParaRPr lang="en-US"/>
          </a:p>
        </p:txBody>
      </p:sp>
    </p:spTree>
    <p:extLst>
      <p:ext uri="{BB962C8B-B14F-4D97-AF65-F5344CB8AC3E}">
        <p14:creationId xmlns:p14="http://schemas.microsoft.com/office/powerpoint/2010/main" val="2664287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19</a:t>
            </a:fld>
            <a:endParaRPr lang="en-US"/>
          </a:p>
        </p:txBody>
      </p:sp>
    </p:spTree>
    <p:extLst>
      <p:ext uri="{BB962C8B-B14F-4D97-AF65-F5344CB8AC3E}">
        <p14:creationId xmlns:p14="http://schemas.microsoft.com/office/powerpoint/2010/main" val="1386538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Image taken from:</a:t>
            </a:r>
            <a:r>
              <a:rPr lang="en-US" baseline="0" dirty="0" smtClean="0">
                <a:hlinkClick r:id="rId3"/>
              </a:rPr>
              <a:t> </a:t>
            </a:r>
            <a:r>
              <a:rPr lang="en-US" dirty="0" smtClean="0">
                <a:hlinkClick r:id="rId3"/>
              </a:rPr>
              <a:t>http://www.recognitionheroes.com/wp-content/uploads/2011/01/Teacher-with-Discipline-Written-on-Board-for-Blog.jpg</a:t>
            </a:r>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20</a:t>
            </a:fld>
            <a:endParaRPr lang="en-US"/>
          </a:p>
        </p:txBody>
      </p:sp>
    </p:spTree>
    <p:extLst>
      <p:ext uri="{BB962C8B-B14F-4D97-AF65-F5344CB8AC3E}">
        <p14:creationId xmlns:p14="http://schemas.microsoft.com/office/powerpoint/2010/main" val="1386538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Posts by Chris Heilmann"/>
              </a:rPr>
              <a:t>Chris </a:t>
            </a:r>
            <a:r>
              <a:rPr lang="en-US" sz="1200" b="0" i="0" u="none" strike="noStrike" kern="1200" dirty="0" err="1" smtClean="0">
                <a:solidFill>
                  <a:schemeClr val="tx1"/>
                </a:solidFill>
                <a:effectLst/>
                <a:latin typeface="+mn-lt"/>
                <a:ea typeface="+mn-ea"/>
                <a:cs typeface="+mn-cs"/>
                <a:hlinkClick r:id="rId3" tooltip="Posts by Chris Heilmann"/>
              </a:rPr>
              <a:t>Heilmann</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ECMAScript</a:t>
            </a:r>
            <a:r>
              <a:rPr lang="en-US" sz="1200" b="0" i="0" u="none" strike="noStrike" kern="1200" baseline="0" dirty="0" smtClean="0">
                <a:solidFill>
                  <a:schemeClr val="tx1"/>
                </a:solidFill>
                <a:effectLst/>
                <a:latin typeface="+mn-lt"/>
                <a:ea typeface="+mn-ea"/>
                <a:cs typeface="+mn-cs"/>
              </a:rPr>
              <a:t> 5 strict mode in Firefox 4”, </a:t>
            </a:r>
            <a:r>
              <a:rPr lang="en-US" dirty="0" smtClean="0"/>
              <a:t> Online posting dated</a:t>
            </a:r>
            <a:r>
              <a:rPr lang="en-US" baseline="0" dirty="0" smtClean="0"/>
              <a:t> January 25, 2011, </a:t>
            </a:r>
            <a:r>
              <a:rPr lang="en-US" dirty="0" smtClean="0">
                <a:hlinkClick r:id="rId4"/>
              </a:rPr>
              <a:t>http://hacks.mozilla.org/2011/01/ecmascript-5-strict-mode-in-firefox-4/</a:t>
            </a:r>
            <a:r>
              <a:rPr lang="en-US" dirty="0" smtClean="0"/>
              <a:t>, retrieved 8/31/2011</a:t>
            </a:r>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21</a:t>
            </a:fld>
            <a:endParaRPr lang="en-US"/>
          </a:p>
        </p:txBody>
      </p:sp>
    </p:spTree>
    <p:extLst>
      <p:ext uri="{BB962C8B-B14F-4D97-AF65-F5344CB8AC3E}">
        <p14:creationId xmlns:p14="http://schemas.microsoft.com/office/powerpoint/2010/main" val="1386538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22</a:t>
            </a:fld>
            <a:endParaRPr lang="en-US"/>
          </a:p>
        </p:txBody>
      </p:sp>
    </p:spTree>
    <p:extLst>
      <p:ext uri="{BB962C8B-B14F-4D97-AF65-F5344CB8AC3E}">
        <p14:creationId xmlns:p14="http://schemas.microsoft.com/office/powerpoint/2010/main" val="3180704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23</a:t>
            </a:fld>
            <a:endParaRPr lang="en-US"/>
          </a:p>
        </p:txBody>
      </p:sp>
    </p:spTree>
    <p:extLst>
      <p:ext uri="{BB962C8B-B14F-4D97-AF65-F5344CB8AC3E}">
        <p14:creationId xmlns:p14="http://schemas.microsoft.com/office/powerpoint/2010/main" val="354867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2</a:t>
            </a:fld>
            <a:endParaRPr lang="en-US"/>
          </a:p>
        </p:txBody>
      </p:sp>
    </p:spTree>
    <p:extLst>
      <p:ext uri="{BB962C8B-B14F-4D97-AF65-F5344CB8AC3E}">
        <p14:creationId xmlns:p14="http://schemas.microsoft.com/office/powerpoint/2010/main" val="866277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24</a:t>
            </a:fld>
            <a:endParaRPr lang="en-US"/>
          </a:p>
        </p:txBody>
      </p:sp>
    </p:spTree>
    <p:extLst>
      <p:ext uri="{BB962C8B-B14F-4D97-AF65-F5344CB8AC3E}">
        <p14:creationId xmlns:p14="http://schemas.microsoft.com/office/powerpoint/2010/main" val="157118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JavaScript Patterns</a:t>
            </a:r>
            <a:r>
              <a:rPr lang="en-US" baseline="0" dirty="0" smtClean="0">
                <a:hlinkClick r:id="rId3"/>
              </a:rPr>
              <a:t> - </a:t>
            </a:r>
            <a:r>
              <a:rPr lang="en-US" dirty="0" smtClean="0">
                <a:hlinkClick r:id="rId3"/>
              </a:rPr>
              <a:t>http://oreilly.com/catalog/9780596806767/</a:t>
            </a:r>
            <a:endParaRPr lang="en-US" dirty="0" smtClean="0"/>
          </a:p>
          <a:p>
            <a:r>
              <a:rPr lang="en-US" dirty="0" smtClean="0"/>
              <a:t>JavaScript The Good Parts - </a:t>
            </a:r>
            <a:r>
              <a:rPr lang="en-US" dirty="0" smtClean="0">
                <a:hlinkClick r:id="rId4"/>
              </a:rPr>
              <a:t>http://oreilly.com/catalog/9780596517748</a:t>
            </a:r>
            <a:endParaRPr lang="en-US" dirty="0" smtClean="0"/>
          </a:p>
          <a:p>
            <a:r>
              <a:rPr lang="en-US" dirty="0" smtClean="0"/>
              <a:t>Eloquent JavaScript - </a:t>
            </a:r>
            <a:r>
              <a:rPr lang="en-US" dirty="0" smtClean="0">
                <a:hlinkClick r:id="rId5"/>
              </a:rPr>
              <a:t>http://eloquentjavascript.net/</a:t>
            </a:r>
            <a:endParaRPr lang="en-US" dirty="0" smtClean="0"/>
          </a:p>
          <a:p>
            <a:r>
              <a:rPr lang="en-US" dirty="0" err="1" smtClean="0"/>
              <a:t>jQuery</a:t>
            </a:r>
            <a:r>
              <a:rPr lang="en-US" dirty="0" smtClean="0"/>
              <a:t> in Action</a:t>
            </a:r>
            <a:r>
              <a:rPr lang="en-US" baseline="0" dirty="0" smtClean="0"/>
              <a:t> - </a:t>
            </a:r>
            <a:r>
              <a:rPr lang="en-US" dirty="0" smtClean="0">
                <a:hlinkClick r:id="rId6"/>
              </a:rPr>
              <a:t>http://www.manning.com/bibeault/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25</a:t>
            </a:fld>
            <a:endParaRPr lang="en-US"/>
          </a:p>
        </p:txBody>
      </p:sp>
    </p:spTree>
    <p:extLst>
      <p:ext uri="{BB962C8B-B14F-4D97-AF65-F5344CB8AC3E}">
        <p14:creationId xmlns:p14="http://schemas.microsoft.com/office/powerpoint/2010/main" val="914477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26</a:t>
            </a:fld>
            <a:endParaRPr lang="en-US"/>
          </a:p>
        </p:txBody>
      </p:sp>
    </p:spTree>
    <p:extLst>
      <p:ext uri="{BB962C8B-B14F-4D97-AF65-F5344CB8AC3E}">
        <p14:creationId xmlns:p14="http://schemas.microsoft.com/office/powerpoint/2010/main" val="1169203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27</a:t>
            </a:fld>
            <a:endParaRPr lang="en-US"/>
          </a:p>
        </p:txBody>
      </p:sp>
    </p:spTree>
    <p:extLst>
      <p:ext uri="{BB962C8B-B14F-4D97-AF65-F5344CB8AC3E}">
        <p14:creationId xmlns:p14="http://schemas.microsoft.com/office/powerpoint/2010/main" val="2232857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28</a:t>
            </a:fld>
            <a:endParaRPr lang="en-US"/>
          </a:p>
        </p:txBody>
      </p:sp>
    </p:spTree>
    <p:extLst>
      <p:ext uri="{BB962C8B-B14F-4D97-AF65-F5344CB8AC3E}">
        <p14:creationId xmlns:p14="http://schemas.microsoft.com/office/powerpoint/2010/main" val="282363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30</a:t>
            </a:fld>
            <a:endParaRPr lang="en-US"/>
          </a:p>
        </p:txBody>
      </p:sp>
    </p:spTree>
    <p:extLst>
      <p:ext uri="{BB962C8B-B14F-4D97-AF65-F5344CB8AC3E}">
        <p14:creationId xmlns:p14="http://schemas.microsoft.com/office/powerpoint/2010/main" val="282363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31</a:t>
            </a:fld>
            <a:endParaRPr lang="en-US"/>
          </a:p>
        </p:txBody>
      </p:sp>
    </p:spTree>
    <p:extLst>
      <p:ext uri="{BB962C8B-B14F-4D97-AF65-F5344CB8AC3E}">
        <p14:creationId xmlns:p14="http://schemas.microsoft.com/office/powerpoint/2010/main" val="4035980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32</a:t>
            </a:fld>
            <a:endParaRPr lang="en-US"/>
          </a:p>
        </p:txBody>
      </p:sp>
    </p:spTree>
    <p:extLst>
      <p:ext uri="{BB962C8B-B14F-4D97-AF65-F5344CB8AC3E}">
        <p14:creationId xmlns:p14="http://schemas.microsoft.com/office/powerpoint/2010/main" val="2601670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33</a:t>
            </a:fld>
            <a:endParaRPr lang="en-US"/>
          </a:p>
        </p:txBody>
      </p:sp>
    </p:spTree>
    <p:extLst>
      <p:ext uri="{BB962C8B-B14F-4D97-AF65-F5344CB8AC3E}">
        <p14:creationId xmlns:p14="http://schemas.microsoft.com/office/powerpoint/2010/main" val="3953375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talk about JavaScript? </a:t>
            </a:r>
          </a:p>
          <a:p>
            <a:endParaRPr lang="en-US" dirty="0" smtClean="0"/>
          </a:p>
          <a:p>
            <a:r>
              <a:rPr lang="en-US" dirty="0" smtClean="0"/>
              <a:t>We already know it’s the language of the web. Over the past couple of years, JavaScript has</a:t>
            </a:r>
            <a:r>
              <a:rPr lang="en-US" baseline="0" dirty="0" smtClean="0"/>
              <a:t> made a huge cool kid resurgence in the web space. </a:t>
            </a:r>
          </a:p>
          <a:p>
            <a:endParaRPr lang="en-US" baseline="0" dirty="0" smtClean="0"/>
          </a:p>
          <a:p>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taken from: </a:t>
            </a:r>
            <a:r>
              <a:rPr lang="en-US" dirty="0" smtClean="0">
                <a:hlinkClick r:id="rId3"/>
              </a:rPr>
              <a:t>http://www.flickr.com/photos/alshepmcr/4298593016/sizes/l/in/photostream/</a:t>
            </a:r>
            <a:endParaRPr lang="en-US" dirty="0" smtClean="0"/>
          </a:p>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7</a:t>
            </a:fld>
            <a:endParaRPr lang="en-US"/>
          </a:p>
        </p:txBody>
      </p:sp>
    </p:spTree>
    <p:extLst>
      <p:ext uri="{BB962C8B-B14F-4D97-AF65-F5344CB8AC3E}">
        <p14:creationId xmlns:p14="http://schemas.microsoft.com/office/powerpoint/2010/main" val="2821738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JavaScript is a big deal, not just some toy. Just because it has the word script in the name doesn’t somehow make it inferior to other languages. In fact it’s quite the opposite.</a:t>
            </a:r>
          </a:p>
          <a:p>
            <a:endParaRPr lang="en-US" baseline="0" dirty="0" smtClean="0"/>
          </a:p>
          <a:p>
            <a:r>
              <a:rPr lang="en-US" baseline="0" dirty="0" smtClean="0"/>
              <a:t>It controls the interactions, validations, the sites overall behavior. </a:t>
            </a:r>
          </a:p>
          <a:p>
            <a:endParaRPr lang="en-US" baseline="0" dirty="0" smtClean="0"/>
          </a:p>
          <a:p>
            <a:r>
              <a:rPr lang="en-US" b="1" baseline="0" dirty="0" smtClean="0"/>
              <a:t>It makes our site POP</a:t>
            </a:r>
            <a:r>
              <a:rPr lang="en-US" baseline="0" dirty="0" smtClean="0"/>
              <a:t>!</a:t>
            </a:r>
          </a:p>
          <a:p>
            <a:endParaRPr lang="en-US" dirty="0" smtClean="0"/>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take from: </a:t>
            </a:r>
            <a:r>
              <a:rPr lang="en-US" dirty="0" smtClean="0">
                <a:hlinkClick r:id="rId3"/>
              </a:rPr>
              <a:t>http://www.flickr.com/photos/qwrrty/149827235/sizes/o/in/photostream/</a:t>
            </a:r>
            <a:endParaRPr lang="en-US" dirty="0" smtClean="0"/>
          </a:p>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8</a:t>
            </a:fld>
            <a:endParaRPr lang="en-US"/>
          </a:p>
        </p:txBody>
      </p:sp>
    </p:spTree>
    <p:extLst>
      <p:ext uri="{BB962C8B-B14F-4D97-AF65-F5344CB8AC3E}">
        <p14:creationId xmlns:p14="http://schemas.microsoft.com/office/powerpoint/2010/main" val="3454465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JavaScript was a language where majority of web developers just dealt with, to a language where people are now super passionate and treat it like a first class citizen. </a:t>
            </a:r>
          </a:p>
          <a:p>
            <a:endParaRPr lang="en-US" baseline="0" dirty="0" smtClean="0"/>
          </a:p>
          <a:p>
            <a:r>
              <a:rPr lang="en-US" baseline="0" dirty="0" smtClean="0"/>
              <a:t>Why, what happened?</a:t>
            </a:r>
          </a:p>
          <a:p>
            <a:endParaRPr lang="en-US" baseline="0" dirty="0" smtClean="0"/>
          </a:p>
          <a:p>
            <a:r>
              <a:rPr lang="en-US" baseline="0" dirty="0" smtClean="0"/>
              <a:t>Was it </a:t>
            </a:r>
            <a:r>
              <a:rPr lang="en-US" baseline="0" dirty="0" err="1" smtClean="0"/>
              <a:t>jQuery</a:t>
            </a:r>
            <a:r>
              <a:rPr lang="en-US" baseline="0" dirty="0" smtClean="0"/>
              <a:t>?</a:t>
            </a:r>
          </a:p>
          <a:p>
            <a:r>
              <a:rPr lang="en-US" baseline="0" dirty="0" smtClean="0"/>
              <a:t>Was it the release of new standards like HTML5 or </a:t>
            </a:r>
            <a:r>
              <a:rPr lang="en-US" baseline="0" dirty="0" err="1" smtClean="0"/>
              <a:t>EcmaScript</a:t>
            </a:r>
            <a:r>
              <a:rPr lang="en-US" baseline="0" dirty="0" smtClean="0"/>
              <a:t> 5?</a:t>
            </a:r>
          </a:p>
          <a:p>
            <a:r>
              <a:rPr lang="en-US" baseline="0" dirty="0" smtClean="0"/>
              <a:t>Was all the new devices?</a:t>
            </a:r>
          </a:p>
          <a:p>
            <a:endParaRPr lang="en-US" baseline="0" dirty="0" smtClean="0"/>
          </a:p>
          <a:p>
            <a:r>
              <a:rPr lang="en-US" baseline="0" dirty="0" smtClean="0"/>
              <a:t>I don’t think there is just one answer, but rather a columniation of many factors.</a:t>
            </a:r>
          </a:p>
        </p:txBody>
      </p:sp>
      <p:sp>
        <p:nvSpPr>
          <p:cNvPr id="4" name="Slide Number Placeholder 3"/>
          <p:cNvSpPr>
            <a:spLocks noGrp="1"/>
          </p:cNvSpPr>
          <p:nvPr>
            <p:ph type="sldNum" sz="quarter" idx="10"/>
          </p:nvPr>
        </p:nvSpPr>
        <p:spPr/>
        <p:txBody>
          <a:bodyPr/>
          <a:lstStyle/>
          <a:p>
            <a:fld id="{9D5CDB15-0812-4556-87A8-81FA9B889290}" type="slidenum">
              <a:rPr lang="en-US" smtClean="0"/>
              <a:t>9</a:t>
            </a:fld>
            <a:endParaRPr lang="en-US"/>
          </a:p>
        </p:txBody>
      </p:sp>
    </p:spTree>
    <p:extLst>
      <p:ext uri="{BB962C8B-B14F-4D97-AF65-F5344CB8AC3E}">
        <p14:creationId xmlns:p14="http://schemas.microsoft.com/office/powerpoint/2010/main" val="345064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those factors of course being HTML5.</a:t>
            </a:r>
          </a:p>
          <a:p>
            <a:endParaRPr lang="en-US" dirty="0" smtClean="0"/>
          </a:p>
          <a:p>
            <a:r>
              <a:rPr lang="en-US" baseline="0" dirty="0" smtClean="0"/>
              <a:t>HTML5 is clearly here to change the world of markup. And while some of it, are things we’ve been waiting a long time for, others features are pretty progressive thinking, like web sockets, and storage.</a:t>
            </a:r>
          </a:p>
          <a:p>
            <a:endParaRPr lang="en-US" baseline="0" dirty="0" smtClean="0"/>
          </a:p>
          <a:p>
            <a:r>
              <a:rPr lang="en-US" baseline="0" dirty="0" smtClean="0"/>
              <a:t>But were talking about JavaScript, </a:t>
            </a:r>
          </a:p>
          <a:p>
            <a:endParaRPr lang="en-US" baseline="0" dirty="0" smtClean="0"/>
          </a:p>
          <a:p>
            <a:r>
              <a:rPr lang="en-US" baseline="0" dirty="0" smtClean="0"/>
              <a:t>With HTML5 starting to become mainstream in today’s modern browsers and even devices like phones, the unsung hero is really our old buddy JavaScript. </a:t>
            </a:r>
          </a:p>
          <a:p>
            <a:endParaRPr lang="en-US" baseline="0" dirty="0" smtClean="0"/>
          </a:p>
          <a:p>
            <a:r>
              <a:rPr lang="en-US" baseline="0" dirty="0" smtClean="0"/>
              <a:t>It’s great that HTML5 has the canvas element but it’s useless without JavaScript. Web Workers, Web Sockets…. Ditto.</a:t>
            </a:r>
          </a:p>
          <a:p>
            <a:endParaRPr lang="en-US" baseline="0" dirty="0" smtClean="0"/>
          </a:p>
          <a:p>
            <a:r>
              <a:rPr lang="en-US" baseline="0" dirty="0" smtClean="0"/>
              <a:t>With all the marketing that has taken place for HTML5, to bad </a:t>
            </a:r>
            <a:r>
              <a:rPr lang="en-US" baseline="0" dirty="0" err="1" smtClean="0"/>
              <a:t>ECMAScript</a:t>
            </a:r>
            <a:r>
              <a:rPr lang="en-US" baseline="0" dirty="0" smtClean="0"/>
              <a:t> didn’t get an official icon. Ha Politics.</a:t>
            </a:r>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10</a:t>
            </a:fld>
            <a:endParaRPr lang="en-US"/>
          </a:p>
        </p:txBody>
      </p:sp>
    </p:spTree>
    <p:extLst>
      <p:ext uri="{BB962C8B-B14F-4D97-AF65-F5344CB8AC3E}">
        <p14:creationId xmlns:p14="http://schemas.microsoft.com/office/powerpoint/2010/main" val="4292427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HTML5 is “AWESOME ” it doesn’t do much good without a browser or</a:t>
            </a:r>
            <a:r>
              <a:rPr lang="en-US" baseline="0" dirty="0" smtClean="0"/>
              <a:t> “something” {cough windows 8 } that supports it. </a:t>
            </a:r>
          </a:p>
          <a:p>
            <a:endParaRPr lang="en-US" baseline="0" dirty="0" smtClean="0"/>
          </a:p>
          <a:p>
            <a:r>
              <a:rPr lang="en-US" dirty="0" smtClean="0"/>
              <a:t>Are the browser</a:t>
            </a:r>
            <a:r>
              <a:rPr lang="en-US" baseline="0" dirty="0" smtClean="0"/>
              <a:t> wars back? Sure seems like it? Whether they are or not, I could care less. Regardless of your religious choices, the real winner is well, us the web developer.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Competition is great and necessary! In browsers wars v2 did you know IE actually got a brand new JavaScript engine? And it kicks ass!</a:t>
            </a:r>
          </a:p>
          <a:p>
            <a:endParaRPr lang="en-US" baseline="0" dirty="0" smtClean="0"/>
          </a:p>
          <a:p>
            <a:r>
              <a:rPr lang="en-US" baseline="0" dirty="0" smtClean="0"/>
              <a:t>Of course the HTML5 Spec is just all over the place and ever evolving. So how do we manage to support it all? It’s with awesome tools like </a:t>
            </a:r>
            <a:r>
              <a:rPr lang="en-US" baseline="0" dirty="0" err="1" smtClean="0"/>
              <a:t>Modernizr</a:t>
            </a:r>
            <a:r>
              <a:rPr lang="en-US" baseline="0" dirty="0" smtClean="0"/>
              <a:t>, </a:t>
            </a:r>
            <a:r>
              <a:rPr lang="en-US" baseline="0" dirty="0" err="1" smtClean="0"/>
              <a:t>yepnope</a:t>
            </a:r>
            <a:r>
              <a:rPr lang="en-US" baseline="0" dirty="0" smtClean="0"/>
              <a:t> and of course once again, our good old friend JavaScript.</a:t>
            </a:r>
            <a:endParaRPr lang="en-US" b="0" i="1" dirty="0" smtClean="0"/>
          </a:p>
          <a:p>
            <a:endParaRPr lang="en-US" baseline="0" dirty="0" smtClean="0"/>
          </a:p>
          <a:p>
            <a:r>
              <a:rPr lang="en-US" baseline="0" dirty="0" smtClean="0"/>
              <a:t>Regardless, we don’t get to choose what our customers use. We should support it all the best way we can. We are living in the web race for spec implementation and miss information but we have sites to build and jobs to get done.</a:t>
            </a:r>
          </a:p>
          <a:p>
            <a:endParaRPr lang="en-US" baseline="0" dirty="0" smtClean="0"/>
          </a:p>
          <a:p>
            <a:endParaRPr lang="en-US" baseline="0" dirty="0" smtClean="0"/>
          </a:p>
          <a:p>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taken from: http://www.opera.com/press/resources/</a:t>
            </a:r>
          </a:p>
          <a:p>
            <a:r>
              <a:rPr lang="en-US" baseline="0" dirty="0" smtClean="0"/>
              <a:t> </a:t>
            </a:r>
          </a:p>
        </p:txBody>
      </p:sp>
      <p:sp>
        <p:nvSpPr>
          <p:cNvPr id="4" name="Slide Number Placeholder 3"/>
          <p:cNvSpPr>
            <a:spLocks noGrp="1"/>
          </p:cNvSpPr>
          <p:nvPr>
            <p:ph type="sldNum" sz="quarter" idx="10"/>
          </p:nvPr>
        </p:nvSpPr>
        <p:spPr/>
        <p:txBody>
          <a:bodyPr/>
          <a:lstStyle/>
          <a:p>
            <a:fld id="{9D5CDB15-0812-4556-87A8-81FA9B889290}" type="slidenum">
              <a:rPr lang="en-US" smtClean="0"/>
              <a:t>11</a:t>
            </a:fld>
            <a:endParaRPr lang="en-US"/>
          </a:p>
        </p:txBody>
      </p:sp>
    </p:spTree>
    <p:extLst>
      <p:ext uri="{BB962C8B-B14F-4D97-AF65-F5344CB8AC3E}">
        <p14:creationId xmlns:p14="http://schemas.microsoft.com/office/powerpoint/2010/main" val="176038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Devices </a:t>
            </a:r>
            <a:r>
              <a:rPr lang="en-US" dirty="0" err="1" smtClean="0"/>
              <a:t>Devices</a:t>
            </a:r>
            <a:r>
              <a:rPr lang="en-US" dirty="0" smtClean="0"/>
              <a:t> </a:t>
            </a:r>
            <a:r>
              <a:rPr lang="en-US" dirty="0" err="1" smtClean="0"/>
              <a:t>Devices</a:t>
            </a:r>
            <a:r>
              <a:rPr lang="en-US" dirty="0" smtClean="0"/>
              <a:t>. Where do I even</a:t>
            </a:r>
            <a:r>
              <a:rPr lang="en-US" baseline="0" dirty="0" smtClean="0"/>
              <a:t> start</a:t>
            </a:r>
            <a:r>
              <a:rPr lang="en-US" dirty="0" smtClean="0"/>
              <a:t>.</a:t>
            </a:r>
            <a:r>
              <a:rPr lang="en-US" baseline="0" dirty="0" smtClean="0"/>
              <a:t> </a:t>
            </a:r>
            <a:endParaRPr lang="en-US" dirty="0" smtClean="0"/>
          </a:p>
          <a:p>
            <a:endParaRPr lang="en-US" dirty="0" smtClean="0"/>
          </a:p>
          <a:p>
            <a:r>
              <a:rPr lang="en-US" dirty="0" smtClean="0"/>
              <a:t>Write once</a:t>
            </a:r>
            <a:r>
              <a:rPr lang="en-US" baseline="0" dirty="0" smtClean="0"/>
              <a:t>, everywhere? &lt; sigh /&gt; Maybe, but it still seems like a pipe dream to me.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Checking for user agents just doesn’t work anymore. We’re in the age of feature detection!!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Supporting it all could </a:t>
            </a:r>
            <a:r>
              <a:rPr lang="en-US" baseline="0" dirty="0" smtClean="0"/>
              <a:t>quite honestly be a full job. The only real way to solve the problem is with tools and techniques, such as </a:t>
            </a:r>
            <a:r>
              <a:rPr lang="en-US" baseline="0" dirty="0" err="1" smtClean="0"/>
              <a:t>Modernizr</a:t>
            </a:r>
            <a:r>
              <a:rPr lang="en-US" baseline="0" dirty="0" smtClean="0"/>
              <a:t> and </a:t>
            </a:r>
            <a:r>
              <a:rPr lang="en-US" baseline="0" dirty="0" err="1" smtClean="0"/>
              <a:t>Polyfilling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12</a:t>
            </a:fld>
            <a:endParaRPr lang="en-US"/>
          </a:p>
        </p:txBody>
      </p:sp>
    </p:spTree>
    <p:extLst>
      <p:ext uri="{BB962C8B-B14F-4D97-AF65-F5344CB8AC3E}">
        <p14:creationId xmlns:p14="http://schemas.microsoft.com/office/powerpoint/2010/main" val="176038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I think we can all agree, </a:t>
            </a:r>
            <a:r>
              <a:rPr lang="en-US" dirty="0" smtClean="0"/>
              <a:t>JavaScript</a:t>
            </a:r>
            <a:r>
              <a:rPr lang="en-US" baseline="0" dirty="0" smtClean="0"/>
              <a:t> is the l</a:t>
            </a:r>
            <a:r>
              <a:rPr lang="en-US" dirty="0" smtClean="0"/>
              <a:t>anguage of the Web. </a:t>
            </a:r>
            <a:endParaRPr lang="en-US" baseline="0" dirty="0" smtClean="0"/>
          </a:p>
          <a:p>
            <a:endParaRPr lang="en-US" baseline="0" dirty="0" smtClean="0"/>
          </a:p>
          <a:p>
            <a:pPr marL="171450" indent="-171450">
              <a:buFont typeface="Arial" pitchFamily="34" charset="0"/>
              <a:buChar char="•"/>
            </a:pPr>
            <a:r>
              <a:rPr lang="en-US" baseline="0" dirty="0" smtClean="0"/>
              <a:t>Frameworks like </a:t>
            </a:r>
            <a:r>
              <a:rPr lang="en-US" baseline="0" dirty="0" err="1" smtClean="0"/>
              <a:t>jQuery</a:t>
            </a:r>
            <a:r>
              <a:rPr lang="en-US" baseline="0" dirty="0" smtClean="0"/>
              <a:t> help make the DOM suck less</a:t>
            </a:r>
          </a:p>
          <a:p>
            <a:pPr marL="171450" indent="-171450">
              <a:buFont typeface="Arial" pitchFamily="34" charset="0"/>
              <a:buChar char="•"/>
            </a:pPr>
            <a:r>
              <a:rPr lang="en-US" baseline="0" dirty="0" err="1" smtClean="0"/>
              <a:t>CoffeeScript</a:t>
            </a:r>
            <a:r>
              <a:rPr lang="en-US" baseline="0" dirty="0" smtClean="0"/>
              <a:t> helps cut some of the ceremony out of what we hate about JavaScript</a:t>
            </a:r>
          </a:p>
          <a:p>
            <a:pPr marL="171450" indent="-171450">
              <a:buFont typeface="Arial" pitchFamily="34" charset="0"/>
              <a:buChar char="•"/>
            </a:pPr>
            <a:r>
              <a:rPr lang="en-US" baseline="0" dirty="0" smtClean="0"/>
              <a:t>Backbone.js and Kockout.js help us institute patterns in our UI</a:t>
            </a:r>
          </a:p>
          <a:p>
            <a:pPr marL="171450" indent="-171450">
              <a:buFont typeface="Arial" pitchFamily="34" charset="0"/>
              <a:buChar char="•"/>
            </a:pPr>
            <a:r>
              <a:rPr lang="en-US" baseline="0" dirty="0" smtClean="0"/>
              <a:t>and node.js takes JavaScript out of the browser.</a:t>
            </a:r>
          </a:p>
          <a:p>
            <a:endParaRPr lang="en-US" baseline="0" dirty="0" smtClean="0"/>
          </a:p>
        </p:txBody>
      </p:sp>
      <p:sp>
        <p:nvSpPr>
          <p:cNvPr id="4" name="Slide Number Placeholder 3"/>
          <p:cNvSpPr>
            <a:spLocks noGrp="1"/>
          </p:cNvSpPr>
          <p:nvPr>
            <p:ph type="sldNum" sz="quarter" idx="10"/>
          </p:nvPr>
        </p:nvSpPr>
        <p:spPr/>
        <p:txBody>
          <a:bodyPr/>
          <a:lstStyle/>
          <a:p>
            <a:fld id="{9D5CDB15-0812-4556-87A8-81FA9B889290}" type="slidenum">
              <a:rPr lang="en-US" smtClean="0"/>
              <a:t>13</a:t>
            </a:fld>
            <a:endParaRPr lang="en-US"/>
          </a:p>
        </p:txBody>
      </p:sp>
    </p:spTree>
    <p:extLst>
      <p:ext uri="{BB962C8B-B14F-4D97-AF65-F5344CB8AC3E}">
        <p14:creationId xmlns:p14="http://schemas.microsoft.com/office/powerpoint/2010/main" val="1910907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A2D01-8568-4375-90D2-72FD4AE6DD28}" type="datetimeFigureOut">
              <a:rPr lang="en-US" smtClean="0"/>
              <a:t>11/12/2011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3353889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A2D01-8568-4375-90D2-72FD4AE6DD28}" type="datetimeFigureOut">
              <a:rPr lang="en-US" smtClean="0"/>
              <a:t>11/12/2011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3274966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A2D01-8568-4375-90D2-72FD4AE6DD28}" type="datetimeFigureOut">
              <a:rPr lang="en-US" smtClean="0"/>
              <a:t>11/12/2011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412916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A2D01-8568-4375-90D2-72FD4AE6DD28}" type="datetimeFigureOut">
              <a:rPr lang="en-US" smtClean="0"/>
              <a:t>11/12/2011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2078223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A2D01-8568-4375-90D2-72FD4AE6DD28}" type="datetimeFigureOut">
              <a:rPr lang="en-US" smtClean="0"/>
              <a:t>11/12/2011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1970662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A2D01-8568-4375-90D2-72FD4AE6DD28}" type="datetimeFigureOut">
              <a:rPr lang="en-US" smtClean="0"/>
              <a:t>11/12/2011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195105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A2D01-8568-4375-90D2-72FD4AE6DD28}" type="datetimeFigureOut">
              <a:rPr lang="en-US" smtClean="0"/>
              <a:t>11/12/2011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149137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A2D01-8568-4375-90D2-72FD4AE6DD28}" type="datetimeFigureOut">
              <a:rPr lang="en-US" smtClean="0"/>
              <a:t>11/12/2011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31216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A2D01-8568-4375-90D2-72FD4AE6DD28}" type="datetimeFigureOut">
              <a:rPr lang="en-US" smtClean="0"/>
              <a:t>11/12/2011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1484253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A2D01-8568-4375-90D2-72FD4AE6DD28}" type="datetimeFigureOut">
              <a:rPr lang="en-US" smtClean="0"/>
              <a:t>11/12/2011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1865810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A2D01-8568-4375-90D2-72FD4AE6DD28}" type="datetimeFigureOut">
              <a:rPr lang="en-US" smtClean="0"/>
              <a:t>11/12/2011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2886458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A2D01-8568-4375-90D2-72FD4AE6DD28}" type="datetimeFigureOut">
              <a:rPr lang="en-US" smtClean="0"/>
              <a:t>11/12/2011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E7591-BA13-4FCB-8960-EC6A471860E0}" type="slidenum">
              <a:rPr lang="en-US" smtClean="0"/>
              <a:t>‹#›</a:t>
            </a:fld>
            <a:endParaRPr lang="en-US"/>
          </a:p>
        </p:txBody>
      </p:sp>
    </p:spTree>
    <p:extLst>
      <p:ext uri="{BB962C8B-B14F-4D97-AF65-F5344CB8AC3E}">
        <p14:creationId xmlns:p14="http://schemas.microsoft.com/office/powerpoint/2010/main" val="249867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hyperlink" Target="http://ietestdrive.com/" TargetMode="External"/><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larksell.inf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twitter.com/csell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enable-cors.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www.beautyoftheweb.com/" TargetMode="External"/><Relationship Id="rId7" Type="http://schemas.openxmlformats.org/officeDocument/2006/relationships/hyperlink" Target="http://on.csell.net/wminstal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go.microsoft.com/?linkid=9739661" TargetMode="External"/><Relationship Id="rId5" Type="http://schemas.openxmlformats.org/officeDocument/2006/relationships/hyperlink" Target="http://samples.msdn.microsoft.com/ietestcenter/" TargetMode="External"/><Relationship Id="rId4" Type="http://schemas.openxmlformats.org/officeDocument/2006/relationships/hyperlink" Target="http://ie.microsoft.com/testdriv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on.csell.net/sdcj"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hyperlink" Target="http://github.com/csell5/demo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130425"/>
            <a:ext cx="8839200" cy="1470025"/>
          </a:xfrm>
        </p:spPr>
        <p:txBody>
          <a:bodyPr/>
          <a:lstStyle/>
          <a:p>
            <a:r>
              <a:rPr lang="en-US" b="1" dirty="0" smtClean="0">
                <a:latin typeface="Segoe Light" pitchFamily="34" charset="0"/>
              </a:rPr>
              <a:t>Strictly Drinking CORS with JSON</a:t>
            </a:r>
            <a:endParaRPr lang="en-US" b="1" dirty="0">
              <a:latin typeface="Segoe Light" pitchFamily="34" charset="0"/>
            </a:endParaRPr>
          </a:p>
        </p:txBody>
      </p:sp>
      <p:sp>
        <p:nvSpPr>
          <p:cNvPr id="3" name="Subtitle 2"/>
          <p:cNvSpPr>
            <a:spLocks noGrp="1"/>
          </p:cNvSpPr>
          <p:nvPr>
            <p:ph type="subTitle" idx="1"/>
          </p:nvPr>
        </p:nvSpPr>
        <p:spPr>
          <a:xfrm>
            <a:off x="2590800" y="4876800"/>
            <a:ext cx="5638800" cy="1752600"/>
          </a:xfrm>
        </p:spPr>
        <p:txBody>
          <a:bodyPr/>
          <a:lstStyle/>
          <a:p>
            <a:pPr algn="r"/>
            <a:r>
              <a:rPr lang="en-US" dirty="0" smtClean="0">
                <a:latin typeface="Segoe Light" pitchFamily="34" charset="0"/>
              </a:rPr>
              <a:t>Clark Sell</a:t>
            </a:r>
          </a:p>
          <a:p>
            <a:pPr algn="r"/>
            <a:r>
              <a:rPr lang="en-US" dirty="0" smtClean="0">
                <a:latin typeface="Segoe Light" pitchFamily="34" charset="0"/>
              </a:rPr>
              <a:t>Microsoft</a:t>
            </a:r>
            <a:endParaRPr lang="en-US" dirty="0">
              <a:latin typeface="Segoe Light" pitchFamily="34" charset="0"/>
            </a:endParaRPr>
          </a:p>
        </p:txBody>
      </p:sp>
    </p:spTree>
    <p:extLst>
      <p:ext uri="{BB962C8B-B14F-4D97-AF65-F5344CB8AC3E}">
        <p14:creationId xmlns:p14="http://schemas.microsoft.com/office/powerpoint/2010/main" val="24217591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5334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sell\Downloads\HTML5_Tech_Classes_512\HTML5_Tech_Classes_512\HTML5_3D_Effects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csell\Downloads\HTML5_Tech_Classes_512\HTML5_Tech_Classes_512\HTML5_Connectivity_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9571"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sell\Downloads\HTML5_Tech_Classes_512\HTML5_Tech_Classes_512\HTML5_Device_Access_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8142"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sell\Downloads\HTML5_Tech_Classes_512\HTML5_Tech_Classes_512\HTML5_Multimedia_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46713"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csell\Downloads\HTML5_Tech_Classes_512\HTML5_Tech_Classes_512\HTML5_Offline_Storage_51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35284"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csell\Downloads\HTML5_Tech_Classes_512\HTML5_Tech_Classes_512\HTML5_Performance_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23855"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csell\Downloads\HTML5_Tech_Classes_512\HTML5_Tech_Classes_512\HTML5_Semantics_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12426"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csell\Downloads\HTML5_Tech_Classes_512\HTML5_Tech_Classes_512\HTML5_Styling_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01000" y="57150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7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9"/>
                                        </p:tgtEl>
                                        <p:attrNameLst>
                                          <p:attrName>style.visibility</p:attrName>
                                        </p:attrNameLst>
                                      </p:cBhvr>
                                      <p:to>
                                        <p:strVal val="visible"/>
                                      </p:to>
                                    </p:set>
                                    <p:animEffect transition="in" filter="fade">
                                      <p:cBhvr>
                                        <p:cTn id="19" dur="500"/>
                                        <p:tgtEl>
                                          <p:spTgt spid="10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1"/>
                                        </p:tgtEl>
                                        <p:attrNameLst>
                                          <p:attrName>style.visibility</p:attrName>
                                        </p:attrNameLst>
                                      </p:cBhvr>
                                      <p:to>
                                        <p:strVal val="visible"/>
                                      </p:to>
                                    </p:set>
                                    <p:animEffect transition="in" filter="fade">
                                      <p:cBhvr>
                                        <p:cTn id="27" dur="500"/>
                                        <p:tgtEl>
                                          <p:spTgt spid="103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500"/>
                                        <p:tgtEl>
                                          <p:spTgt spid="103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500"/>
                                        <p:tgtEl>
                                          <p:spTgt spid="103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34"/>
                                        </p:tgtEl>
                                        <p:attrNameLst>
                                          <p:attrName>style.visibility</p:attrName>
                                        </p:attrNameLst>
                                      </p:cBhvr>
                                      <p:to>
                                        <p:strVal val="visible"/>
                                      </p:to>
                                    </p:set>
                                    <p:animEffect transition="in" filter="fade">
                                      <p:cBhvr>
                                        <p:cTn id="39"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refox.png"/>
          <p:cNvPicPr>
            <a:picLocks noChangeAspect="1"/>
          </p:cNvPicPr>
          <p:nvPr/>
        </p:nvPicPr>
        <p:blipFill>
          <a:blip r:embed="rId3"/>
          <a:stretch>
            <a:fillRect/>
          </a:stretch>
        </p:blipFill>
        <p:spPr>
          <a:xfrm>
            <a:off x="3200400" y="762000"/>
            <a:ext cx="2743200" cy="2743200"/>
          </a:xfrm>
          <a:prstGeom prst="rect">
            <a:avLst/>
          </a:prstGeom>
        </p:spPr>
      </p:pic>
      <p:pic>
        <p:nvPicPr>
          <p:cNvPr id="1028" name="Picture 4" descr="http://media.opera.com/media/images/icon/Opera_512x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816100"/>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afari.png"/>
          <p:cNvPicPr>
            <a:picLocks noChangeAspect="1"/>
          </p:cNvPicPr>
          <p:nvPr/>
        </p:nvPicPr>
        <p:blipFill>
          <a:blip r:embed="rId5"/>
          <a:stretch>
            <a:fillRect/>
          </a:stretch>
        </p:blipFill>
        <p:spPr>
          <a:xfrm>
            <a:off x="3822700" y="3187701"/>
            <a:ext cx="2743200" cy="2743200"/>
          </a:xfrm>
          <a:prstGeom prst="rect">
            <a:avLst/>
          </a:prstGeom>
        </p:spPr>
      </p:pic>
      <p:pic>
        <p:nvPicPr>
          <p:cNvPr id="11" name="Picture 5" descr="C:\Users\csell\Desktop\IE-symbol_rg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213102"/>
            <a:ext cx="2743200" cy="25429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blog.webtrendforum.com/wp-content/uploads/2011/03/Google-chrome-new-logo-or-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500" y="1816100"/>
            <a:ext cx="2743200"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77827" y="6172200"/>
            <a:ext cx="2255746" cy="369332"/>
          </a:xfrm>
          <a:prstGeom prst="rect">
            <a:avLst/>
          </a:prstGeom>
        </p:spPr>
        <p:txBody>
          <a:bodyPr wrap="none">
            <a:spAutoFit/>
          </a:bodyPr>
          <a:lstStyle/>
          <a:p>
            <a:r>
              <a:rPr lang="en-US" dirty="0">
                <a:latin typeface="Segoe Light" pitchFamily="34" charset="0"/>
                <a:hlinkClick r:id="rId8"/>
              </a:rPr>
              <a:t>http</a:t>
            </a:r>
            <a:r>
              <a:rPr lang="en-US" dirty="0" smtClean="0">
                <a:latin typeface="Segoe Light" pitchFamily="34" charset="0"/>
                <a:hlinkClick r:id="rId8"/>
              </a:rPr>
              <a:t>://ietestdrive.com</a:t>
            </a:r>
            <a:endParaRPr lang="en-US" dirty="0">
              <a:latin typeface="Segoe Light" pitchFamily="34" charset="0"/>
            </a:endParaRPr>
          </a:p>
        </p:txBody>
      </p:sp>
    </p:spTree>
    <p:extLst>
      <p:ext uri="{BB962C8B-B14F-4D97-AF65-F5344CB8AC3E}">
        <p14:creationId xmlns:p14="http://schemas.microsoft.com/office/powerpoint/2010/main" val="200247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microsoftfeed.com/wp-content/uploads/2010/10/Windows-Phone-7-Samsung-Focus-Full-Specifica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67432">
            <a:off x="6559397" y="1277831"/>
            <a:ext cx="1951665" cy="375378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elmundotech.files.wordpress.com/2010/01/ipad_2up_hometim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28469">
            <a:off x="304012" y="642378"/>
            <a:ext cx="4759324" cy="326212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digitaltechnews.com/.a/6a00d8341c9a7c53ef014e86c4f53f970d-800wi"/>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1132" r="99293"/>
                    </a14:imgEffect>
                  </a14:imgLayer>
                </a14:imgProps>
              </a:ext>
              <a:ext uri="{28A0092B-C50C-407E-A947-70E740481C1C}">
                <a14:useLocalDpi xmlns:a14="http://schemas.microsoft.com/office/drawing/2010/main" val="0"/>
              </a:ext>
            </a:extLst>
          </a:blip>
          <a:srcRect/>
          <a:stretch>
            <a:fillRect/>
          </a:stretch>
        </p:blipFill>
        <p:spPr bwMode="auto">
          <a:xfrm>
            <a:off x="2590800" y="3454400"/>
            <a:ext cx="3886200" cy="284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043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098" name="Picture 2" descr="C:\Users\csell\AppData\Local\Microsoft\Windows\Temporary Internet Files\Content.IE5\LFJVDWUL\MP90039009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06" y="0"/>
            <a:ext cx="9619106" cy="686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83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JavaScript mean to you?</a:t>
            </a:r>
            <a:endParaRPr lang="en-US" dirty="0"/>
          </a:p>
        </p:txBody>
      </p:sp>
      <p:pic>
        <p:nvPicPr>
          <p:cNvPr id="5122" name="Picture 2" descr="http://farm6.static.flickr.com/5190/5666065982_e39991a3de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057" y="1219199"/>
            <a:ext cx="4678115" cy="655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49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agenda</a:t>
            </a:r>
            <a:endParaRPr lang="en-US" dirty="0"/>
          </a:p>
        </p:txBody>
      </p:sp>
      <p:sp>
        <p:nvSpPr>
          <p:cNvPr id="3" name="Content Placeholder 2"/>
          <p:cNvSpPr>
            <a:spLocks noGrp="1"/>
          </p:cNvSpPr>
          <p:nvPr>
            <p:ph idx="1"/>
          </p:nvPr>
        </p:nvSpPr>
        <p:spPr/>
        <p:txBody>
          <a:bodyPr/>
          <a:lstStyle/>
          <a:p>
            <a:r>
              <a:rPr lang="en-US" b="1" dirty="0" smtClean="0"/>
              <a:t>Stop slides and build something</a:t>
            </a:r>
          </a:p>
          <a:p>
            <a:r>
              <a:rPr lang="en-US" dirty="0" smtClean="0"/>
              <a:t>3 features</a:t>
            </a:r>
          </a:p>
          <a:p>
            <a:pPr lvl="1"/>
            <a:r>
              <a:rPr lang="en-US" dirty="0" err="1" smtClean="0"/>
              <a:t>XMLHttpRequest</a:t>
            </a:r>
            <a:r>
              <a:rPr lang="en-US" dirty="0" smtClean="0"/>
              <a:t> 2</a:t>
            </a:r>
          </a:p>
          <a:p>
            <a:pPr lvl="1"/>
            <a:r>
              <a:rPr lang="en-US" dirty="0" smtClean="0"/>
              <a:t>Native JSON</a:t>
            </a:r>
          </a:p>
          <a:p>
            <a:pPr lvl="1"/>
            <a:r>
              <a:rPr lang="en-US" dirty="0" smtClean="0"/>
              <a:t>Strict Mode</a:t>
            </a:r>
          </a:p>
          <a:p>
            <a:r>
              <a:rPr lang="en-US" dirty="0" smtClean="0"/>
              <a:t>Keep it real</a:t>
            </a:r>
          </a:p>
          <a:p>
            <a:r>
              <a:rPr lang="en-US" dirty="0" smtClean="0"/>
              <a:t>Leave with a few new things…</a:t>
            </a:r>
          </a:p>
          <a:p>
            <a:endParaRPr lang="en-US" dirty="0"/>
          </a:p>
        </p:txBody>
      </p:sp>
    </p:spTree>
    <p:extLst>
      <p:ext uri="{BB962C8B-B14F-4D97-AF65-F5344CB8AC3E}">
        <p14:creationId xmlns:p14="http://schemas.microsoft.com/office/powerpoint/2010/main" val="3485887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dirty="0" err="1" smtClean="0"/>
              <a:t>XMLHttpRequest</a:t>
            </a:r>
            <a:endParaRPr lang="en-US" dirty="0"/>
          </a:p>
        </p:txBody>
      </p:sp>
      <p:pic>
        <p:nvPicPr>
          <p:cNvPr id="4102" name="Picture 6" descr="http://westernbarandcafe.com/Coo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7" y="1537039"/>
            <a:ext cx="7491413" cy="47423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78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XHR</a:t>
            </a:r>
            <a:endParaRPr lang="en-US" dirty="0"/>
          </a:p>
        </p:txBody>
      </p:sp>
      <p:sp>
        <p:nvSpPr>
          <p:cNvPr id="3" name="Content Placeholder 2"/>
          <p:cNvSpPr>
            <a:spLocks noGrp="1"/>
          </p:cNvSpPr>
          <p:nvPr>
            <p:ph idx="1"/>
          </p:nvPr>
        </p:nvSpPr>
        <p:spPr/>
        <p:txBody>
          <a:bodyPr/>
          <a:lstStyle/>
          <a:p>
            <a:r>
              <a:rPr lang="en-US" dirty="0" smtClean="0"/>
              <a:t>CORS - Cross </a:t>
            </a:r>
            <a:r>
              <a:rPr lang="en-US" dirty="0"/>
              <a:t>Origin Resource Sharing</a:t>
            </a:r>
          </a:p>
          <a:p>
            <a:r>
              <a:rPr lang="en-US" dirty="0" smtClean="0"/>
              <a:t>Version 2, in progress</a:t>
            </a:r>
          </a:p>
          <a:p>
            <a:r>
              <a:rPr lang="en-US" dirty="0" smtClean="0"/>
              <a:t>More than just JSON</a:t>
            </a:r>
          </a:p>
          <a:p>
            <a:r>
              <a:rPr lang="en-US" dirty="0" smtClean="0"/>
              <a:t>Easy server implementation</a:t>
            </a:r>
          </a:p>
        </p:txBody>
      </p:sp>
      <p:pic>
        <p:nvPicPr>
          <p:cNvPr id="2050" name="Picture 2" descr="http://farm5.static.flickr.com/4011/4225640715_1c81841a11_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679700"/>
            <a:ext cx="3086100" cy="4114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8007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JSON</a:t>
            </a:r>
            <a:endParaRPr lang="en-US" dirty="0"/>
          </a:p>
        </p:txBody>
      </p:sp>
      <p:pic>
        <p:nvPicPr>
          <p:cNvPr id="3074" name="Picture 2" descr="http://blogs.sitepointstatic.com/images/tech/133-javascript-serializ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575" y="1600200"/>
            <a:ext cx="451485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125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dirty="0" smtClean="0"/>
              <a:t>JSON</a:t>
            </a:r>
            <a:endParaRPr lang="en-US" dirty="0"/>
          </a:p>
        </p:txBody>
      </p:sp>
      <p:sp>
        <p:nvSpPr>
          <p:cNvPr id="3" name="Content Placeholder 2"/>
          <p:cNvSpPr>
            <a:spLocks noGrp="1"/>
          </p:cNvSpPr>
          <p:nvPr>
            <p:ph idx="1"/>
          </p:nvPr>
        </p:nvSpPr>
        <p:spPr>
          <a:xfrm>
            <a:off x="457200" y="1600200"/>
            <a:ext cx="8229600" cy="4525963"/>
          </a:xfrm>
        </p:spPr>
        <p:txBody>
          <a:bodyPr/>
          <a:lstStyle/>
          <a:p>
            <a:r>
              <a:rPr lang="en-US" dirty="0" smtClean="0"/>
              <a:t>Native to the language</a:t>
            </a:r>
          </a:p>
          <a:p>
            <a:endParaRPr lang="en-US" dirty="0" smtClean="0"/>
          </a:p>
          <a:p>
            <a:r>
              <a:rPr lang="en-US" dirty="0" smtClean="0"/>
              <a:t>Supports (de)</a:t>
            </a:r>
            <a:r>
              <a:rPr lang="en-US" dirty="0" err="1" smtClean="0"/>
              <a:t>serilization</a:t>
            </a:r>
            <a:endParaRPr lang="en-US" dirty="0" smtClean="0"/>
          </a:p>
          <a:p>
            <a:r>
              <a:rPr lang="en-US" dirty="0" smtClean="0"/>
              <a:t>Manipulate serialization process</a:t>
            </a:r>
          </a:p>
          <a:p>
            <a:endParaRPr lang="en-US" dirty="0" smtClean="0"/>
          </a:p>
          <a:p>
            <a:r>
              <a:rPr lang="en-US" dirty="0" smtClean="0"/>
              <a:t>Very easy to </a:t>
            </a:r>
            <a:r>
              <a:rPr lang="en-US" dirty="0" err="1" smtClean="0"/>
              <a:t>polyfill</a:t>
            </a:r>
            <a:endParaRPr lang="en-US" dirty="0" smtClean="0"/>
          </a:p>
        </p:txBody>
      </p:sp>
    </p:spTree>
    <p:extLst>
      <p:ext uri="{BB962C8B-B14F-4D97-AF65-F5344CB8AC3E}">
        <p14:creationId xmlns:p14="http://schemas.microsoft.com/office/powerpoint/2010/main" val="3800078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n</a:t>
            </a:r>
            <a:r>
              <a:rPr lang="en-US" dirty="0" smtClean="0"/>
              <a:t>ame: ‘Clark Sell’</a:t>
            </a:r>
            <a:endParaRPr lang="en-US" dirty="0"/>
          </a:p>
        </p:txBody>
      </p:sp>
      <p:sp>
        <p:nvSpPr>
          <p:cNvPr id="3" name="Content Placeholder 2"/>
          <p:cNvSpPr>
            <a:spLocks noGrp="1"/>
          </p:cNvSpPr>
          <p:nvPr>
            <p:ph idx="1"/>
          </p:nvPr>
        </p:nvSpPr>
        <p:spPr>
          <a:xfrm>
            <a:off x="457200" y="1600201"/>
            <a:ext cx="8229600" cy="1828800"/>
          </a:xfrm>
        </p:spPr>
        <p:txBody>
          <a:bodyPr>
            <a:normAutofit fontScale="92500"/>
          </a:bodyPr>
          <a:lstStyle/>
          <a:p>
            <a:r>
              <a:rPr lang="en-US" dirty="0" smtClean="0">
                <a:latin typeface="Segoe Light" pitchFamily="34" charset="0"/>
              </a:rPr>
              <a:t>30 something, married w/ </a:t>
            </a:r>
            <a:r>
              <a:rPr lang="en-US" dirty="0">
                <a:latin typeface="Segoe Light" pitchFamily="34" charset="0"/>
              </a:rPr>
              <a:t>2 </a:t>
            </a:r>
            <a:r>
              <a:rPr lang="en-US" dirty="0" smtClean="0">
                <a:latin typeface="Segoe Light" pitchFamily="34" charset="0"/>
              </a:rPr>
              <a:t>little tax </a:t>
            </a:r>
            <a:r>
              <a:rPr lang="en-US" dirty="0">
                <a:latin typeface="Segoe Light" pitchFamily="34" charset="0"/>
              </a:rPr>
              <a:t>deductions</a:t>
            </a:r>
          </a:p>
          <a:p>
            <a:r>
              <a:rPr lang="en-US" dirty="0" smtClean="0">
                <a:latin typeface="Segoe Light" pitchFamily="34" charset="0"/>
                <a:hlinkClick r:id="rId3"/>
              </a:rPr>
              <a:t>http://ClarkSell.info</a:t>
            </a:r>
            <a:endParaRPr lang="en-US" dirty="0" smtClean="0">
              <a:latin typeface="Segoe Light" pitchFamily="34" charset="0"/>
            </a:endParaRPr>
          </a:p>
          <a:p>
            <a:r>
              <a:rPr lang="en-US" dirty="0" smtClean="0">
                <a:latin typeface="Segoe Light" pitchFamily="34" charset="0"/>
                <a:hlinkClick r:id="rId4"/>
              </a:rPr>
              <a:t>@csell5</a:t>
            </a:r>
            <a:endParaRPr lang="en-US" dirty="0" smtClean="0">
              <a:latin typeface="Segoe Light" pitchFamily="34" charset="0"/>
            </a:endParaRPr>
          </a:p>
          <a:p>
            <a:endParaRPr lang="en-US" dirty="0">
              <a:latin typeface="Segoe Light" pitchFamily="34" charset="0"/>
            </a:endParaRPr>
          </a:p>
        </p:txBody>
      </p:sp>
      <p:sp>
        <p:nvSpPr>
          <p:cNvPr id="4" name="Content Placeholder 2"/>
          <p:cNvSpPr txBox="1">
            <a:spLocks/>
          </p:cNvSpPr>
          <p:nvPr/>
        </p:nvSpPr>
        <p:spPr>
          <a:xfrm>
            <a:off x="3810000" y="3429000"/>
            <a:ext cx="5334000" cy="3429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Light" pitchFamily="34" charset="0"/>
              </a:rPr>
              <a:t>Live between CHI and MKE </a:t>
            </a:r>
            <a:endParaRPr lang="en-US" dirty="0" smtClean="0">
              <a:latin typeface="Segoe Light" pitchFamily="34" charset="0"/>
            </a:endParaRPr>
          </a:p>
          <a:p>
            <a:r>
              <a:rPr lang="en-US" dirty="0" smtClean="0">
                <a:latin typeface="Segoe Light" pitchFamily="34" charset="0"/>
              </a:rPr>
              <a:t>Web Developer</a:t>
            </a:r>
          </a:p>
          <a:p>
            <a:r>
              <a:rPr lang="en-US" dirty="0" smtClean="0">
                <a:latin typeface="Segoe Light" pitchFamily="34" charset="0"/>
              </a:rPr>
              <a:t>Web Evangelist, Microsoft</a:t>
            </a:r>
          </a:p>
          <a:p>
            <a:endParaRPr lang="en-US" dirty="0">
              <a:latin typeface="Segoe Light" pitchFamily="34" charset="0"/>
            </a:endParaRPr>
          </a:p>
        </p:txBody>
      </p:sp>
      <p:sp>
        <p:nvSpPr>
          <p:cNvPr id="5" name="AutoShape 2" descr="b6 (2)"/>
          <p:cNvSpPr>
            <a:spLocks noChangeAspect="1" noChangeArrowheads="1"/>
          </p:cNvSpPr>
          <p:nvPr/>
        </p:nvSpPr>
        <p:spPr bwMode="auto">
          <a:xfrm>
            <a:off x="155575" y="-339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descr="C:\Users\csell\Downloads\b6 (2).jpg"/>
          <p:cNvPicPr>
            <a:picLocks noChangeAspect="1" noChangeArrowheads="1"/>
          </p:cNvPicPr>
          <p:nvPr/>
        </p:nvPicPr>
        <p:blipFill rotWithShape="1">
          <a:blip r:embed="rId5">
            <a:extLst>
              <a:ext uri="{28A0092B-C50C-407E-A947-70E740481C1C}">
                <a14:useLocalDpi xmlns:a14="http://schemas.microsoft.com/office/drawing/2010/main" val="0"/>
              </a:ext>
            </a:extLst>
          </a:blip>
          <a:srcRect l="26008" t="28293" r="18498"/>
          <a:stretch/>
        </p:blipFill>
        <p:spPr bwMode="auto">
          <a:xfrm>
            <a:off x="-285750" y="3429000"/>
            <a:ext cx="3810000" cy="36092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321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recognitionheroes.com/wp-content/uploads/2011/01/Teacher-with-Discipline-Written-on-Board-for-Bl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0304324" cy="6867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1676400"/>
            <a:ext cx="8229600" cy="1143000"/>
          </a:xfrm>
        </p:spPr>
        <p:txBody>
          <a:bodyPr>
            <a:normAutofit/>
          </a:bodyPr>
          <a:lstStyle/>
          <a:p>
            <a:r>
              <a:rPr lang="en-US" dirty="0" smtClean="0">
                <a:solidFill>
                  <a:schemeClr val="bg1"/>
                </a:solidFill>
                <a:latin typeface="Consolas" pitchFamily="49" charset="0"/>
                <a:cs typeface="Consolas" pitchFamily="49" charset="0"/>
              </a:rPr>
              <a:t>“use strict”</a:t>
            </a:r>
            <a:endParaRPr lang="en-US"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350292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dirty="0" smtClean="0"/>
              <a:t>“use strict”</a:t>
            </a:r>
            <a:endParaRPr lang="en-US" dirty="0"/>
          </a:p>
        </p:txBody>
      </p:sp>
      <p:sp>
        <p:nvSpPr>
          <p:cNvPr id="5" name="Content Placeholder 2"/>
          <p:cNvSpPr>
            <a:spLocks noGrp="1"/>
          </p:cNvSpPr>
          <p:nvPr>
            <p:ph idx="1"/>
          </p:nvPr>
        </p:nvSpPr>
        <p:spPr>
          <a:xfrm>
            <a:off x="889000" y="3429000"/>
            <a:ext cx="7340600" cy="3048000"/>
          </a:xfrm>
        </p:spPr>
        <p:txBody>
          <a:bodyPr/>
          <a:lstStyle/>
          <a:p>
            <a:r>
              <a:rPr lang="en-US" dirty="0"/>
              <a:t>Enable the “good parts”</a:t>
            </a:r>
          </a:p>
          <a:p>
            <a:r>
              <a:rPr lang="en-US" dirty="0"/>
              <a:t>Remove the </a:t>
            </a:r>
            <a:r>
              <a:rPr lang="en-US" dirty="0" err="1"/>
              <a:t>mashup</a:t>
            </a:r>
            <a:r>
              <a:rPr lang="en-US" dirty="0"/>
              <a:t> problem</a:t>
            </a:r>
          </a:p>
          <a:p>
            <a:r>
              <a:rPr lang="en-US" dirty="0" smtClean="0"/>
              <a:t>opt-in mode</a:t>
            </a:r>
          </a:p>
          <a:p>
            <a:r>
              <a:rPr lang="en-US" dirty="0" smtClean="0"/>
              <a:t>Backwards compatible ( </a:t>
            </a:r>
            <a:r>
              <a:rPr lang="en-US" dirty="0" err="1" smtClean="0"/>
              <a:t>sorta</a:t>
            </a:r>
            <a:r>
              <a:rPr lang="en-US" dirty="0" smtClean="0"/>
              <a:t> ) </a:t>
            </a:r>
          </a:p>
        </p:txBody>
      </p:sp>
      <p:sp>
        <p:nvSpPr>
          <p:cNvPr id="6" name="Content Placeholder 2"/>
          <p:cNvSpPr txBox="1">
            <a:spLocks/>
          </p:cNvSpPr>
          <p:nvPr/>
        </p:nvSpPr>
        <p:spPr>
          <a:xfrm>
            <a:off x="457200" y="1951037"/>
            <a:ext cx="8229600" cy="1096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t>“Converting mistakes into errors” </a:t>
            </a:r>
            <a:r>
              <a:rPr lang="en-US" b="1" baseline="-25000" dirty="0" smtClean="0"/>
              <a:t>1</a:t>
            </a:r>
          </a:p>
        </p:txBody>
      </p:sp>
    </p:spTree>
    <p:extLst>
      <p:ext uri="{BB962C8B-B14F-4D97-AF65-F5344CB8AC3E}">
        <p14:creationId xmlns:p14="http://schemas.microsoft.com/office/powerpoint/2010/main" val="3904131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code time</a:t>
            </a:r>
            <a:endParaRPr lang="en-US" dirty="0"/>
          </a:p>
        </p:txBody>
      </p:sp>
      <p:pic>
        <p:nvPicPr>
          <p:cNvPr id="4" name="Picture 2" descr="D:\My Pictures\images\works-on-my-machine-starburst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386" y="1600200"/>
            <a:ext cx="4534214" cy="453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28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what just happened?</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XMLHttpRequest</a:t>
            </a:r>
            <a:endParaRPr lang="en-US" dirty="0" smtClean="0"/>
          </a:p>
          <a:p>
            <a:pPr lvl="1"/>
            <a:r>
              <a:rPr lang="en-US" dirty="0" smtClean="0"/>
              <a:t>Total bleeding edge</a:t>
            </a:r>
          </a:p>
          <a:p>
            <a:pPr lvl="1"/>
            <a:r>
              <a:rPr lang="en-US" dirty="0" smtClean="0"/>
              <a:t>Makes </a:t>
            </a:r>
            <a:r>
              <a:rPr lang="en-US" dirty="0" smtClean="0">
                <a:hlinkClick r:id="rId3"/>
              </a:rPr>
              <a:t>CORS</a:t>
            </a:r>
            <a:r>
              <a:rPr lang="en-US" dirty="0" smtClean="0"/>
              <a:t> easy</a:t>
            </a:r>
          </a:p>
          <a:p>
            <a:endParaRPr lang="en-US" dirty="0" smtClean="0"/>
          </a:p>
          <a:p>
            <a:r>
              <a:rPr lang="en-US" dirty="0" smtClean="0"/>
              <a:t>JSON</a:t>
            </a:r>
          </a:p>
          <a:p>
            <a:pPr lvl="1"/>
            <a:r>
              <a:rPr lang="en-US" dirty="0" smtClean="0"/>
              <a:t>Now native</a:t>
            </a:r>
          </a:p>
          <a:p>
            <a:pPr lvl="1"/>
            <a:r>
              <a:rPr lang="en-US" dirty="0" smtClean="0"/>
              <a:t>Backwards Compatibility</a:t>
            </a:r>
          </a:p>
          <a:p>
            <a:pPr lvl="1"/>
            <a:endParaRPr lang="en-US" dirty="0" smtClean="0"/>
          </a:p>
          <a:p>
            <a:r>
              <a:rPr lang="en-US" dirty="0" smtClean="0"/>
              <a:t>Strict Mode</a:t>
            </a:r>
          </a:p>
          <a:p>
            <a:pPr lvl="1"/>
            <a:r>
              <a:rPr lang="en-US" dirty="0" smtClean="0"/>
              <a:t>Happy places, while preparing for the future</a:t>
            </a:r>
          </a:p>
          <a:p>
            <a:pPr lvl="1"/>
            <a:r>
              <a:rPr lang="en-US" dirty="0" smtClean="0"/>
              <a:t>Don’t be too strict</a:t>
            </a:r>
          </a:p>
        </p:txBody>
      </p:sp>
      <p:pic>
        <p:nvPicPr>
          <p:cNvPr id="9218" name="Picture 2" descr="C:\Users\csell\AppData\Local\Microsoft\Windows\Temporary Internet Files\Content.IE5\LFJVDWUL\MP900432728[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600200"/>
            <a:ext cx="4686300" cy="3124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70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HTML5 in Web Technologies</a:t>
            </a:r>
            <a:endParaRPr lang="en-US" dirty="0"/>
          </a:p>
        </p:txBody>
      </p:sp>
      <p:sp>
        <p:nvSpPr>
          <p:cNvPr id="3" name="Content Placeholder 2"/>
          <p:cNvSpPr>
            <a:spLocks noGrp="1"/>
          </p:cNvSpPr>
          <p:nvPr>
            <p:ph idx="1"/>
          </p:nvPr>
        </p:nvSpPr>
        <p:spPr/>
        <p:txBody>
          <a:bodyPr/>
          <a:lstStyle/>
          <a:p>
            <a:r>
              <a:rPr lang="en-US" dirty="0" smtClean="0"/>
              <a:t>Tooling</a:t>
            </a:r>
          </a:p>
          <a:p>
            <a:pPr lvl="1"/>
            <a:r>
              <a:rPr lang="en-US" dirty="0" smtClean="0"/>
              <a:t>Visual Studio 2010</a:t>
            </a:r>
          </a:p>
          <a:p>
            <a:pPr lvl="1"/>
            <a:r>
              <a:rPr lang="en-US" dirty="0" smtClean="0"/>
              <a:t>WebMatrix</a:t>
            </a:r>
          </a:p>
          <a:p>
            <a:r>
              <a:rPr lang="en-US" dirty="0" smtClean="0"/>
              <a:t>Frameworks</a:t>
            </a:r>
          </a:p>
          <a:p>
            <a:pPr lvl="1"/>
            <a:r>
              <a:rPr lang="en-US" dirty="0" err="1" smtClean="0"/>
              <a:t>Modernizr</a:t>
            </a:r>
            <a:r>
              <a:rPr lang="en-US" dirty="0" smtClean="0"/>
              <a:t>, </a:t>
            </a:r>
            <a:r>
              <a:rPr lang="en-US" dirty="0" err="1" smtClean="0"/>
              <a:t>yepnope</a:t>
            </a:r>
            <a:endParaRPr lang="en-US" dirty="0" smtClean="0"/>
          </a:p>
          <a:p>
            <a:pPr lvl="1"/>
            <a:r>
              <a:rPr lang="en-US" dirty="0" err="1" smtClean="0"/>
              <a:t>CoffeeScript</a:t>
            </a:r>
            <a:endParaRPr lang="en-US" dirty="0" smtClean="0"/>
          </a:p>
          <a:p>
            <a:pPr lvl="1"/>
            <a:r>
              <a:rPr lang="en-US" dirty="0"/>
              <a:t>n</a:t>
            </a:r>
            <a:r>
              <a:rPr lang="en-US" dirty="0" smtClean="0"/>
              <a:t>ode.js</a:t>
            </a:r>
          </a:p>
          <a:p>
            <a:pPr lvl="1"/>
            <a:r>
              <a:rPr lang="en-US" dirty="0" smtClean="0"/>
              <a:t>Knockout.js or Backbone.js</a:t>
            </a:r>
          </a:p>
          <a:p>
            <a:pPr lvl="1"/>
            <a:endParaRPr lang="en-US" dirty="0"/>
          </a:p>
        </p:txBody>
      </p:sp>
    </p:spTree>
    <p:extLst>
      <p:ext uri="{BB962C8B-B14F-4D97-AF65-F5344CB8AC3E}">
        <p14:creationId xmlns:p14="http://schemas.microsoft.com/office/powerpoint/2010/main" val="20672371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Things You Need to Learn</a:t>
            </a:r>
            <a:endParaRPr lang="en-US" dirty="0"/>
          </a:p>
        </p:txBody>
      </p:sp>
      <p:sp>
        <p:nvSpPr>
          <p:cNvPr id="3" name="Content Placeholder 2"/>
          <p:cNvSpPr>
            <a:spLocks noGrp="1"/>
          </p:cNvSpPr>
          <p:nvPr>
            <p:ph idx="1"/>
          </p:nvPr>
        </p:nvSpPr>
        <p:spPr>
          <a:xfrm>
            <a:off x="457200" y="1600201"/>
            <a:ext cx="8229600" cy="2895600"/>
          </a:xfrm>
        </p:spPr>
        <p:txBody>
          <a:bodyPr/>
          <a:lstStyle/>
          <a:p>
            <a:r>
              <a:rPr lang="en-US" dirty="0" smtClean="0"/>
              <a:t>(Re)Learn JavaScript</a:t>
            </a:r>
          </a:p>
          <a:p>
            <a:r>
              <a:rPr lang="en-US" dirty="0" smtClean="0"/>
              <a:t>Learn A JavaScript Framework</a:t>
            </a:r>
          </a:p>
          <a:p>
            <a:r>
              <a:rPr lang="en-US" dirty="0" smtClean="0"/>
              <a:t>Learn the </a:t>
            </a:r>
            <a:r>
              <a:rPr lang="en-US" dirty="0" err="1" smtClean="0"/>
              <a:t>dev</a:t>
            </a:r>
            <a:r>
              <a:rPr lang="en-US" dirty="0" smtClean="0"/>
              <a:t> tools in all of the browsers</a:t>
            </a:r>
            <a:endParaRPr lang="en-US" dirty="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454" y="4200526"/>
            <a:ext cx="1383125" cy="1828800"/>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1260" y="4200526"/>
            <a:ext cx="1466951" cy="1828800"/>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3927" y="4200526"/>
            <a:ext cx="1394847" cy="1828800"/>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Book cover of JavaScript Patter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200526"/>
            <a:ext cx="1394847"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6223820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resources</a:t>
            </a:r>
            <a:endParaRPr lang="en-US" dirty="0"/>
          </a:p>
        </p:txBody>
      </p:sp>
      <p:sp>
        <p:nvSpPr>
          <p:cNvPr id="3" name="Content Placeholder 2"/>
          <p:cNvSpPr>
            <a:spLocks noGrp="1"/>
          </p:cNvSpPr>
          <p:nvPr>
            <p:ph idx="1"/>
          </p:nvPr>
        </p:nvSpPr>
        <p:spPr>
          <a:xfrm>
            <a:off x="457200" y="1600200"/>
            <a:ext cx="8229600" cy="4724400"/>
          </a:xfrm>
        </p:spPr>
        <p:txBody>
          <a:bodyPr/>
          <a:lstStyle/>
          <a:p>
            <a:r>
              <a:rPr lang="en-US" dirty="0" smtClean="0">
                <a:hlinkClick r:id="rId3"/>
              </a:rPr>
              <a:t>BeautyOfTheWeb.com</a:t>
            </a:r>
            <a:endParaRPr lang="en-US" dirty="0" smtClean="0"/>
          </a:p>
          <a:p>
            <a:r>
              <a:rPr lang="en-US" dirty="0" smtClean="0">
                <a:hlinkClick r:id="rId4"/>
              </a:rPr>
              <a:t>IETestDrive.com</a:t>
            </a:r>
            <a:endParaRPr lang="en-US" dirty="0" smtClean="0"/>
          </a:p>
          <a:p>
            <a:r>
              <a:rPr lang="en-US" dirty="0" smtClean="0">
                <a:hlinkClick r:id="rId5"/>
              </a:rPr>
              <a:t>IE Test Center</a:t>
            </a:r>
            <a:endParaRPr lang="en-US" dirty="0" smtClean="0"/>
          </a:p>
          <a:p>
            <a:r>
              <a:rPr lang="en-US" dirty="0" smtClean="0">
                <a:hlinkClick r:id="rId6"/>
              </a:rPr>
              <a:t>IE10 Platform Preview Download</a:t>
            </a:r>
            <a:endParaRPr lang="en-US" dirty="0" smtClean="0"/>
          </a:p>
          <a:p>
            <a:r>
              <a:rPr lang="en-US" dirty="0" smtClean="0">
                <a:hlinkClick r:id="rId7"/>
              </a:rPr>
              <a:t>WebMatrix Download</a:t>
            </a:r>
            <a:endParaRPr lang="en-US" dirty="0" smtClean="0"/>
          </a:p>
        </p:txBody>
      </p:sp>
    </p:spTree>
    <p:extLst>
      <p:ext uri="{BB962C8B-B14F-4D97-AF65-F5344CB8AC3E}">
        <p14:creationId xmlns:p14="http://schemas.microsoft.com/office/powerpoint/2010/main" val="2285585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link bundle</a:t>
            </a:r>
            <a:endParaRPr lang="en-US" dirty="0"/>
          </a:p>
        </p:txBody>
      </p:sp>
      <p:sp>
        <p:nvSpPr>
          <p:cNvPr id="3" name="Content Placeholder 2"/>
          <p:cNvSpPr>
            <a:spLocks noGrp="1"/>
          </p:cNvSpPr>
          <p:nvPr>
            <p:ph idx="1"/>
          </p:nvPr>
        </p:nvSpPr>
        <p:spPr>
          <a:xfrm>
            <a:off x="839343" y="5257800"/>
            <a:ext cx="7465314" cy="855048"/>
          </a:xfrm>
        </p:spPr>
        <p:txBody>
          <a:bodyPr>
            <a:noAutofit/>
          </a:bodyPr>
          <a:lstStyle/>
          <a:p>
            <a:pPr marL="0" indent="0" algn="ctr">
              <a:buNone/>
            </a:pPr>
            <a:r>
              <a:rPr lang="en-US" sz="5400" dirty="0" smtClean="0">
                <a:hlinkClick r:id="rId3"/>
              </a:rPr>
              <a:t>http://on.csell.net/sdcj</a:t>
            </a:r>
            <a:r>
              <a:rPr lang="en-US" sz="5400" dirty="0" smtClean="0"/>
              <a:t> </a:t>
            </a:r>
          </a:p>
        </p:txBody>
      </p:sp>
      <p:pic>
        <p:nvPicPr>
          <p:cNvPr id="2054" name="Picture 6" descr="http://bit.ly/sdcj.qr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670" y="1628537"/>
            <a:ext cx="3400661" cy="340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85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demo source</a:t>
            </a:r>
            <a:endParaRPr lang="en-US" dirty="0"/>
          </a:p>
        </p:txBody>
      </p:sp>
      <p:sp>
        <p:nvSpPr>
          <p:cNvPr id="3" name="Content Placeholder 2"/>
          <p:cNvSpPr>
            <a:spLocks noGrp="1"/>
          </p:cNvSpPr>
          <p:nvPr>
            <p:ph idx="1"/>
          </p:nvPr>
        </p:nvSpPr>
        <p:spPr>
          <a:xfrm>
            <a:off x="0" y="2057400"/>
            <a:ext cx="9144000" cy="855048"/>
          </a:xfrm>
        </p:spPr>
        <p:txBody>
          <a:bodyPr>
            <a:noAutofit/>
          </a:bodyPr>
          <a:lstStyle/>
          <a:p>
            <a:pPr marL="0" indent="0" algn="ctr">
              <a:buNone/>
            </a:pPr>
            <a:r>
              <a:rPr lang="en-US" sz="4800" dirty="0" smtClean="0">
                <a:hlinkClick r:id="rId3"/>
              </a:rPr>
              <a:t>http://github.com/csell5/demos</a:t>
            </a:r>
            <a:r>
              <a:rPr lang="en-US" sz="4800" dirty="0" smtClean="0"/>
              <a:t>  </a:t>
            </a:r>
          </a:p>
        </p:txBody>
      </p:sp>
      <p:pic>
        <p:nvPicPr>
          <p:cNvPr id="5" name="Picture 2" descr="D:\My Pictures\images\works-on-my-machine-starburst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200400"/>
            <a:ext cx="4534214" cy="453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270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thatConference\webimages\lakeBackground.png"/>
          <p:cNvPicPr>
            <a:picLocks noChangeAspect="1" noChangeArrowheads="1"/>
          </p:cNvPicPr>
          <p:nvPr/>
        </p:nvPicPr>
        <p:blipFill rotWithShape="1">
          <a:blip r:embed="rId2">
            <a:extLst>
              <a:ext uri="{28A0092B-C50C-407E-A947-70E740481C1C}">
                <a14:useLocalDpi xmlns:a14="http://schemas.microsoft.com/office/drawing/2010/main" val="0"/>
              </a:ext>
            </a:extLst>
          </a:blip>
          <a:srcRect l="29685" r="27824" b="47770"/>
          <a:stretch/>
        </p:blipFill>
        <p:spPr bwMode="auto">
          <a:xfrm>
            <a:off x="-800100" y="0"/>
            <a:ext cx="11258550" cy="7429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thatConference\ThatConf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88" y="685800"/>
            <a:ext cx="7612759" cy="34981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14400" y="4766786"/>
            <a:ext cx="10922167" cy="738664"/>
          </a:xfrm>
          <a:prstGeom prst="rect">
            <a:avLst/>
          </a:prstGeom>
          <a:noFill/>
        </p:spPr>
        <p:txBody>
          <a:bodyPr wrap="square" lIns="0" tIns="0" rIns="0" bIns="0" rtlCol="0">
            <a:spAutoFit/>
          </a:bodyPr>
          <a:lstStyle/>
          <a:p>
            <a:pPr algn="ctr"/>
            <a:r>
              <a:rPr lang="en-US" sz="2400" b="1" dirty="0" smtClean="0">
                <a:solidFill>
                  <a:srgbClr val="C95728"/>
                </a:solidFill>
                <a:latin typeface="Verdana" pitchFamily="34" charset="0"/>
                <a:ea typeface="Verdana" pitchFamily="34" charset="0"/>
                <a:cs typeface="Verdana" pitchFamily="34" charset="0"/>
              </a:rPr>
              <a:t>August 13</a:t>
            </a:r>
            <a:r>
              <a:rPr lang="en-US" sz="2400" b="1" baseline="30000" dirty="0" smtClean="0">
                <a:solidFill>
                  <a:srgbClr val="C95728"/>
                </a:solidFill>
                <a:latin typeface="Verdana" pitchFamily="34" charset="0"/>
                <a:ea typeface="Verdana" pitchFamily="34" charset="0"/>
                <a:cs typeface="Verdana" pitchFamily="34" charset="0"/>
              </a:rPr>
              <a:t>th</a:t>
            </a:r>
            <a:r>
              <a:rPr lang="en-US" sz="2400" b="1" dirty="0" smtClean="0">
                <a:solidFill>
                  <a:srgbClr val="C95728"/>
                </a:solidFill>
                <a:latin typeface="Verdana" pitchFamily="34" charset="0"/>
                <a:ea typeface="Verdana" pitchFamily="34" charset="0"/>
                <a:cs typeface="Verdana" pitchFamily="34" charset="0"/>
              </a:rPr>
              <a:t> – 15</a:t>
            </a:r>
            <a:r>
              <a:rPr lang="en-US" sz="2400" b="1" baseline="30000" dirty="0" smtClean="0">
                <a:solidFill>
                  <a:srgbClr val="C95728"/>
                </a:solidFill>
                <a:latin typeface="Verdana" pitchFamily="34" charset="0"/>
                <a:ea typeface="Verdana" pitchFamily="34" charset="0"/>
                <a:cs typeface="Verdana" pitchFamily="34" charset="0"/>
              </a:rPr>
              <a:t>th</a:t>
            </a:r>
            <a:r>
              <a:rPr lang="en-US" sz="2400" b="1" dirty="0" smtClean="0">
                <a:solidFill>
                  <a:srgbClr val="C95728"/>
                </a:solidFill>
                <a:latin typeface="Verdana" pitchFamily="34" charset="0"/>
                <a:ea typeface="Verdana" pitchFamily="34" charset="0"/>
                <a:cs typeface="Verdana" pitchFamily="34" charset="0"/>
              </a:rPr>
              <a:t> 2012</a:t>
            </a:r>
          </a:p>
          <a:p>
            <a:pPr algn="ctr"/>
            <a:r>
              <a:rPr lang="en-US" sz="2400" dirty="0" smtClean="0">
                <a:solidFill>
                  <a:srgbClr val="C95728"/>
                </a:solidFill>
                <a:latin typeface="Verdana" pitchFamily="34" charset="0"/>
                <a:ea typeface="Verdana" pitchFamily="34" charset="0"/>
                <a:cs typeface="Verdana" pitchFamily="34" charset="0"/>
              </a:rPr>
              <a:t>Kalahari Resort, Wisconsin Dells, WI</a:t>
            </a:r>
          </a:p>
        </p:txBody>
      </p:sp>
    </p:spTree>
    <p:extLst>
      <p:ext uri="{BB962C8B-B14F-4D97-AF65-F5344CB8AC3E}">
        <p14:creationId xmlns:p14="http://schemas.microsoft.com/office/powerpoint/2010/main" val="3244193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farm4.static.flickr.com/3394/3201722419_1431a530c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595" y="-152400"/>
            <a:ext cx="11957411" cy="735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422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csell\AppData\Local\Microsoft\Windows\Temporary Internet Files\Content.IE5\9GONVXZT\MP90043317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66" y="3058911"/>
            <a:ext cx="7744968" cy="51706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r"/>
            <a:r>
              <a:rPr lang="en-US" dirty="0" smtClean="0"/>
              <a:t>contact info</a:t>
            </a:r>
            <a:endParaRPr lang="en-US" dirty="0"/>
          </a:p>
        </p:txBody>
      </p:sp>
      <p:sp>
        <p:nvSpPr>
          <p:cNvPr id="3" name="Content Placeholder 2"/>
          <p:cNvSpPr>
            <a:spLocks noGrp="1"/>
          </p:cNvSpPr>
          <p:nvPr>
            <p:ph idx="1"/>
          </p:nvPr>
        </p:nvSpPr>
        <p:spPr>
          <a:xfrm>
            <a:off x="0" y="2281725"/>
            <a:ext cx="9144000" cy="863598"/>
          </a:xfrm>
        </p:spPr>
        <p:txBody>
          <a:bodyPr>
            <a:noAutofit/>
          </a:bodyPr>
          <a:lstStyle/>
          <a:p>
            <a:pPr marL="0" indent="0" algn="ctr">
              <a:buNone/>
            </a:pPr>
            <a:r>
              <a:rPr lang="en-US" sz="6000" b="1" dirty="0"/>
              <a:t>TXT CSELL5 TO 50500</a:t>
            </a:r>
            <a:endParaRPr lang="en-US" sz="6000" dirty="0" smtClean="0"/>
          </a:p>
        </p:txBody>
      </p:sp>
    </p:spTree>
    <p:extLst>
      <p:ext uri="{BB962C8B-B14F-4D97-AF65-F5344CB8AC3E}">
        <p14:creationId xmlns:p14="http://schemas.microsoft.com/office/powerpoint/2010/main" val="41319333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66" name="Picture 2" descr="http://www.mixfm1059.com/wp-content/uploads/2010/05/Site_Under_Construction_by_Ischem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55" y="1579110"/>
            <a:ext cx="7897091" cy="6040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1066800"/>
            <a:ext cx="8229600" cy="944562"/>
          </a:xfrm>
        </p:spPr>
        <p:txBody>
          <a:bodyPr>
            <a:normAutofit fontScale="90000"/>
          </a:bodyPr>
          <a:lstStyle/>
          <a:p>
            <a:r>
              <a:rPr lang="en-US" dirty="0" smtClean="0">
                <a:solidFill>
                  <a:schemeClr val="bg1"/>
                </a:solidFill>
              </a:rPr>
              <a:t>Let’s Make </a:t>
            </a:r>
            <a:r>
              <a:rPr lang="en-US" b="1" i="1" dirty="0" smtClean="0">
                <a:solidFill>
                  <a:schemeClr val="bg1"/>
                </a:solidFill>
              </a:rPr>
              <a:t>Awesome</a:t>
            </a:r>
            <a:r>
              <a:rPr lang="en-US" b="1" dirty="0" smtClean="0">
                <a:solidFill>
                  <a:schemeClr val="bg1"/>
                </a:solidFill>
              </a:rPr>
              <a:t> </a:t>
            </a:r>
            <a:r>
              <a:rPr lang="en-US" dirty="0" smtClean="0">
                <a:solidFill>
                  <a:schemeClr val="bg1"/>
                </a:solidFill>
              </a:rPr>
              <a:t>Web Together</a:t>
            </a:r>
            <a:endParaRPr lang="en-US" dirty="0">
              <a:solidFill>
                <a:schemeClr val="bg1"/>
              </a:solidFill>
            </a:endParaRPr>
          </a:p>
        </p:txBody>
      </p:sp>
    </p:spTree>
    <p:extLst>
      <p:ext uri="{BB962C8B-B14F-4D97-AF65-F5344CB8AC3E}">
        <p14:creationId xmlns:p14="http://schemas.microsoft.com/office/powerpoint/2010/main" val="333055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8" name="Picture 6" descr="C:\Users\csell\AppData\Local\Microsoft\Windows\Temporary Internet Files\Content.IE5\LFJVDWUL\MC90038330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85801"/>
            <a:ext cx="8534400" cy="54479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65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14086" y="5803888"/>
            <a:ext cx="86868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2011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a:t>
            </a:r>
            <a:r>
              <a:rPr lang="en-US" sz="700" dirty="0" smtClean="0">
                <a:gradFill>
                  <a:gsLst>
                    <a:gs pos="0">
                      <a:schemeClr val="tx1"/>
                    </a:gs>
                    <a:gs pos="100000">
                      <a:schemeClr val="tx1"/>
                    </a:gs>
                  </a:gsLst>
                  <a:lin ang="5400000" scaled="0"/>
                </a:gradFill>
                <a:latin typeface="Segoe UI" pitchFamily="34" charset="0"/>
                <a:cs typeface="Arial" charset="0"/>
              </a:rPr>
              <a:t>countries.</a:t>
            </a:r>
          </a:p>
          <a:p>
            <a:pPr algn="ctr" defTabSz="914099" eaLnBrk="0" hangingPunct="0"/>
            <a:r>
              <a:rPr lang="en-US" sz="700" dirty="0" smtClean="0">
                <a:gradFill>
                  <a:gsLst>
                    <a:gs pos="0">
                      <a:schemeClr val="tx1"/>
                    </a:gs>
                    <a:gs pos="100000">
                      <a:schemeClr val="tx1"/>
                    </a:gs>
                  </a:gsLst>
                  <a:lin ang="5400000" scaled="0"/>
                </a:gradFill>
                <a:latin typeface="Segoe UI" pitchFamily="34" charset="0"/>
                <a:cs typeface="Arial" charset="0"/>
              </a:rPr>
              <a:t>The </a:t>
            </a:r>
            <a:r>
              <a:rPr lang="en-US" sz="700" dirty="0">
                <a:gradFill>
                  <a:gsLst>
                    <a:gs pos="0">
                      <a:schemeClr val="tx1"/>
                    </a:gs>
                    <a:gs pos="100000">
                      <a:schemeClr val="tx1"/>
                    </a:gs>
                  </a:gsLst>
                  <a:lin ang="5400000" scaled="0"/>
                </a:gradFill>
                <a:latin typeface="Segoe UI" pitchFamily="34" charset="0"/>
                <a:cs typeface="Arial" charset="0"/>
              </a:rPr>
              <a:t>information herein is for informational purposes only and represents the current view of Microsoft Corporation as of the date of this </a:t>
            </a:r>
            <a:r>
              <a:rPr lang="en-US" sz="700" dirty="0" smtClean="0">
                <a:gradFill>
                  <a:gsLst>
                    <a:gs pos="0">
                      <a:schemeClr val="tx1"/>
                    </a:gs>
                    <a:gs pos="100000">
                      <a:schemeClr val="tx1"/>
                    </a:gs>
                  </a:gsLst>
                  <a:lin ang="5400000" scaled="0"/>
                </a:gradFill>
                <a:latin typeface="Segoe UI" pitchFamily="34" charset="0"/>
                <a:cs typeface="Arial" charset="0"/>
              </a:rPr>
              <a:t>presentation. Because </a:t>
            </a:r>
            <a:r>
              <a:rPr lang="en-US" sz="700" dirty="0">
                <a:gradFill>
                  <a:gsLst>
                    <a:gs pos="0">
                      <a:schemeClr val="tx1"/>
                    </a:gs>
                    <a:gs pos="100000">
                      <a:schemeClr val="tx1"/>
                    </a:gs>
                  </a:gsLst>
                  <a:lin ang="5400000" scaled="0"/>
                </a:gra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a:t>
            </a:r>
            <a:r>
              <a:rPr lang="en-US" sz="700" dirty="0" smtClean="0">
                <a:gradFill>
                  <a:gsLst>
                    <a:gs pos="0">
                      <a:schemeClr val="tx1"/>
                    </a:gs>
                    <a:gs pos="100000">
                      <a:schemeClr val="tx1"/>
                    </a:gs>
                  </a:gsLst>
                  <a:lin ang="5400000" scaled="0"/>
                </a:gradFill>
                <a:latin typeface="Segoe UI" pitchFamily="34" charset="0"/>
                <a:cs typeface="Arial" charset="0"/>
              </a:rPr>
              <a:t>presentation. 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
        <p:nvSpPr>
          <p:cNvPr id="6" name="AutoShape 2" descr="https://mediabank.partners.extranet.microsoft.com/Assets/Active/_Microsoft_Brand/Microsoft_Business_Identity/Logos+Logotypes/Microsoft_Logo_Be_Whats_Next_Lockup/English/Black_line_art/BWN-EN_bL.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ediabank.partners.extranet.microsoft.com/Assets/Active/_Microsoft_Brand/Microsoft_Business_Identity/Logos+Logotypes/Microsoft_Logo_Be_Whats_Next_Lockup/English/Black_line_art/BWN-EN_bL.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6" name="Picture 8" descr="C:\Users\csell\Desktop\BWN-EN_b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303" y="2891507"/>
            <a:ext cx="3717286" cy="1049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203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http://rlv.zcache.com/proud_to_be_another_fib_mug-p168693342708788455z89we_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979" y="360979"/>
            <a:ext cx="6136043" cy="613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442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onathanhoodshow.com/wp-content/uploads/Chicago_Bears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21" y="-318305"/>
            <a:ext cx="10234422" cy="7677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jonathanhoodshow.com/wp-content/uploads/Chicago_Bears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 y="259281"/>
            <a:ext cx="9304020" cy="697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6502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yourlogoresources.com/wp-content/uploads/2011/10/green-bay-packer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55" y="538753"/>
            <a:ext cx="8840145" cy="5785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7692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http://farm3.static.flickr.com/2441/4298593016_26bb4ce977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7536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132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arm1.static.flickr.com/54/149827235_1c0a1d49a1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1"/>
            <a:ext cx="9182100" cy="688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46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Temp\frustratedNerd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34" y="0"/>
            <a:ext cx="10266466"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970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10951</TotalTime>
  <Words>1238</Words>
  <Application>Microsoft Office PowerPoint</Application>
  <PresentationFormat>On-screen Show (4:3)</PresentationFormat>
  <Paragraphs>200</Paragraphs>
  <Slides>33</Slides>
  <Notes>28</Notes>
  <HiddenSlides>2</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Strictly Drinking CORS with JSON</vt:lpstr>
      <vt:lpstr>name: ‘Clark Sell’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JavaScript mean to you?</vt:lpstr>
      <vt:lpstr>agenda</vt:lpstr>
      <vt:lpstr>PowerPoint Presentation</vt:lpstr>
      <vt:lpstr>XHR</vt:lpstr>
      <vt:lpstr>JSON</vt:lpstr>
      <vt:lpstr>PowerPoint Presentation</vt:lpstr>
      <vt:lpstr>“use strict”</vt:lpstr>
      <vt:lpstr>PowerPoint Presentation</vt:lpstr>
      <vt:lpstr>code time</vt:lpstr>
      <vt:lpstr>what just happened?</vt:lpstr>
      <vt:lpstr>HTML5 in Web Technologies</vt:lpstr>
      <vt:lpstr>Things You Need to Learn</vt:lpstr>
      <vt:lpstr>resources</vt:lpstr>
      <vt:lpstr>link bundle</vt:lpstr>
      <vt:lpstr>demo source</vt:lpstr>
      <vt:lpstr>PowerPoint Presentation</vt:lpstr>
      <vt:lpstr>contact info</vt:lpstr>
      <vt:lpstr>Let’s Make Awesome Web Together</vt:lpstr>
      <vt:lpstr>PowerPoint Presentation</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Clark Sell</dc:creator>
  <cp:lastModifiedBy>Clark Sell</cp:lastModifiedBy>
  <cp:revision>93</cp:revision>
  <cp:lastPrinted>2011-08-31T18:20:30Z</cp:lastPrinted>
  <dcterms:created xsi:type="dcterms:W3CDTF">2011-08-22T17:09:56Z</dcterms:created>
  <dcterms:modified xsi:type="dcterms:W3CDTF">2011-11-12T20:56:10Z</dcterms:modified>
</cp:coreProperties>
</file>